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>
  <p:sldMasterIdLst>
    <p:sldMasterId id="214748367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7" r:id="rId3"/>
    <p:sldId id="268" r:id="rId4"/>
    <p:sldId id="645" r:id="rId5"/>
    <p:sldId id="261" r:id="rId6"/>
    <p:sldId id="262" r:id="rId7"/>
    <p:sldId id="263" r:id="rId8"/>
    <p:sldId id="648" r:id="rId9"/>
    <p:sldId id="64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</p:sldIdLst>
  <p:sldSz cx="9144000" cy="5143500" type="screen16x9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915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364754" algn="l" rtl="0" fontAlgn="base">
      <a:spcBef>
        <a:spcPct val="0"/>
      </a:spcBef>
      <a:spcAft>
        <a:spcPct val="0"/>
      </a:spcAft>
      <a:defRPr sz="1915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729508" algn="l" rtl="0" fontAlgn="base">
      <a:spcBef>
        <a:spcPct val="0"/>
      </a:spcBef>
      <a:spcAft>
        <a:spcPct val="0"/>
      </a:spcAft>
      <a:defRPr sz="1915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094262" algn="l" rtl="0" fontAlgn="base">
      <a:spcBef>
        <a:spcPct val="0"/>
      </a:spcBef>
      <a:spcAft>
        <a:spcPct val="0"/>
      </a:spcAft>
      <a:defRPr sz="1915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459017" algn="l" rtl="0" fontAlgn="base">
      <a:spcBef>
        <a:spcPct val="0"/>
      </a:spcBef>
      <a:spcAft>
        <a:spcPct val="0"/>
      </a:spcAft>
      <a:defRPr sz="1915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1823771" algn="l" defTabSz="729508" rtl="0" eaLnBrk="1" latinLnBrk="0" hangingPunct="1">
      <a:defRPr sz="1915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188525" algn="l" defTabSz="729508" rtl="0" eaLnBrk="1" latinLnBrk="0" hangingPunct="1">
      <a:defRPr sz="1915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2553279" algn="l" defTabSz="729508" rtl="0" eaLnBrk="1" latinLnBrk="0" hangingPunct="1">
      <a:defRPr sz="1915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2918033" algn="l" defTabSz="729508" rtl="0" eaLnBrk="1" latinLnBrk="0" hangingPunct="1">
      <a:defRPr sz="1915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80000"/>
    <a:srgbClr val="686DAC"/>
    <a:srgbClr val="B53392"/>
    <a:srgbClr val="686EAC"/>
    <a:srgbClr val="688FFE"/>
    <a:srgbClr val="0000FF"/>
    <a:srgbClr val="339933"/>
    <a:srgbClr val="618FC0"/>
    <a:srgbClr val="EFF6FD"/>
    <a:srgbClr val="B036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374" autoAdjust="0"/>
  </p:normalViewPr>
  <p:slideViewPr>
    <p:cSldViewPr showGuides="1">
      <p:cViewPr varScale="1">
        <p:scale>
          <a:sx n="108" d="100"/>
          <a:sy n="108" d="100"/>
        </p:scale>
        <p:origin x="57" y="2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-187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GB"/>
          </a:p>
        </p:txBody>
      </p:sp>
      <p:sp>
        <p:nvSpPr>
          <p:cNvPr id="67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GB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GB"/>
          </a:p>
        </p:txBody>
      </p:sp>
      <p:sp>
        <p:nvSpPr>
          <p:cNvPr id="67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9476EECE-0C88-4872-B35D-3BAF44E0EAC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7397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1D1AB88-4BE3-426E-AC20-17774B6C73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1033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57" kern="1200">
        <a:solidFill>
          <a:schemeClr val="tx1"/>
        </a:solidFill>
        <a:latin typeface="Times New Roman" charset="0"/>
        <a:ea typeface="+mn-ea"/>
        <a:cs typeface="+mn-cs"/>
      </a:defRPr>
    </a:lvl1pPr>
    <a:lvl2pPr marL="364754" algn="l" rtl="0" eaLnBrk="0" fontAlgn="base" hangingPunct="0">
      <a:spcBef>
        <a:spcPct val="30000"/>
      </a:spcBef>
      <a:spcAft>
        <a:spcPct val="0"/>
      </a:spcAft>
      <a:defRPr sz="957" kern="1200">
        <a:solidFill>
          <a:schemeClr val="tx1"/>
        </a:solidFill>
        <a:latin typeface="Times New Roman" charset="0"/>
        <a:ea typeface="+mn-ea"/>
        <a:cs typeface="+mn-cs"/>
      </a:defRPr>
    </a:lvl2pPr>
    <a:lvl3pPr marL="729508" algn="l" rtl="0" eaLnBrk="0" fontAlgn="base" hangingPunct="0">
      <a:spcBef>
        <a:spcPct val="30000"/>
      </a:spcBef>
      <a:spcAft>
        <a:spcPct val="0"/>
      </a:spcAft>
      <a:defRPr sz="957" kern="1200">
        <a:solidFill>
          <a:schemeClr val="tx1"/>
        </a:solidFill>
        <a:latin typeface="Times New Roman" charset="0"/>
        <a:ea typeface="+mn-ea"/>
        <a:cs typeface="+mn-cs"/>
      </a:defRPr>
    </a:lvl3pPr>
    <a:lvl4pPr marL="1094262" algn="l" rtl="0" eaLnBrk="0" fontAlgn="base" hangingPunct="0">
      <a:spcBef>
        <a:spcPct val="30000"/>
      </a:spcBef>
      <a:spcAft>
        <a:spcPct val="0"/>
      </a:spcAft>
      <a:defRPr sz="957" kern="1200">
        <a:solidFill>
          <a:schemeClr val="tx1"/>
        </a:solidFill>
        <a:latin typeface="Times New Roman" charset="0"/>
        <a:ea typeface="+mn-ea"/>
        <a:cs typeface="+mn-cs"/>
      </a:defRPr>
    </a:lvl4pPr>
    <a:lvl5pPr marL="1459017" algn="l" rtl="0" eaLnBrk="0" fontAlgn="base" hangingPunct="0">
      <a:spcBef>
        <a:spcPct val="30000"/>
      </a:spcBef>
      <a:spcAft>
        <a:spcPct val="0"/>
      </a:spcAft>
      <a:defRPr sz="957" kern="1200">
        <a:solidFill>
          <a:schemeClr val="tx1"/>
        </a:solidFill>
        <a:latin typeface="Times New Roman" charset="0"/>
        <a:ea typeface="+mn-ea"/>
        <a:cs typeface="+mn-cs"/>
      </a:defRPr>
    </a:lvl5pPr>
    <a:lvl6pPr marL="1823771" algn="l" defTabSz="729508" rtl="0" eaLnBrk="1" latinLnBrk="0" hangingPunct="1">
      <a:defRPr sz="957" kern="1200">
        <a:solidFill>
          <a:schemeClr val="tx1"/>
        </a:solidFill>
        <a:latin typeface="+mn-lt"/>
        <a:ea typeface="+mn-ea"/>
        <a:cs typeface="+mn-cs"/>
      </a:defRPr>
    </a:lvl6pPr>
    <a:lvl7pPr marL="2188525" algn="l" defTabSz="729508" rtl="0" eaLnBrk="1" latinLnBrk="0" hangingPunct="1">
      <a:defRPr sz="957" kern="1200">
        <a:solidFill>
          <a:schemeClr val="tx1"/>
        </a:solidFill>
        <a:latin typeface="+mn-lt"/>
        <a:ea typeface="+mn-ea"/>
        <a:cs typeface="+mn-cs"/>
      </a:defRPr>
    </a:lvl7pPr>
    <a:lvl8pPr marL="2553279" algn="l" defTabSz="729508" rtl="0" eaLnBrk="1" latinLnBrk="0" hangingPunct="1">
      <a:defRPr sz="957" kern="1200">
        <a:solidFill>
          <a:schemeClr val="tx1"/>
        </a:solidFill>
        <a:latin typeface="+mn-lt"/>
        <a:ea typeface="+mn-ea"/>
        <a:cs typeface="+mn-cs"/>
      </a:defRPr>
    </a:lvl8pPr>
    <a:lvl9pPr marL="2918033" algn="l" defTabSz="729508" rtl="0" eaLnBrk="1" latinLnBrk="0" hangingPunct="1">
      <a:defRPr sz="9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dfhgfsgsdfgdsfgsdf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1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79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16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2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79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46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09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46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7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88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91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1AB88-4BE3-426E-AC20-17774B6C73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428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310770" indent="0" algn="ctr">
              <a:buNone/>
              <a:defRPr/>
            </a:lvl2pPr>
            <a:lvl3pPr marL="621541" indent="0" algn="ctr">
              <a:buNone/>
              <a:defRPr/>
            </a:lvl3pPr>
            <a:lvl4pPr marL="932311" indent="0" algn="ctr">
              <a:buNone/>
              <a:defRPr/>
            </a:lvl4pPr>
            <a:lvl5pPr marL="1243081" indent="0" algn="ctr">
              <a:buNone/>
              <a:defRPr/>
            </a:lvl5pPr>
            <a:lvl6pPr marL="1553852" indent="0" algn="ctr">
              <a:buNone/>
              <a:defRPr/>
            </a:lvl6pPr>
            <a:lvl7pPr marL="1864622" indent="0" algn="ctr">
              <a:buNone/>
              <a:defRPr/>
            </a:lvl7pPr>
            <a:lvl8pPr marL="2175392" indent="0" algn="ctr">
              <a:buNone/>
              <a:defRPr/>
            </a:lvl8pPr>
            <a:lvl9pPr marL="248616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955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971550"/>
            <a:ext cx="8604900" cy="3714750"/>
          </a:xfrm>
        </p:spPr>
        <p:txBody>
          <a:bodyPr/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21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1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6"/>
          </a:xfrm>
        </p:spPr>
        <p:txBody>
          <a:bodyPr anchor="t"/>
          <a:lstStyle>
            <a:lvl1pPr algn="l">
              <a:defRPr sz="2719" b="1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360">
                <a:solidFill>
                  <a:schemeClr val="tx2"/>
                </a:solidFill>
              </a:defRPr>
            </a:lvl1pPr>
            <a:lvl2pPr marL="310770" indent="0">
              <a:buNone/>
              <a:defRPr sz="1223"/>
            </a:lvl2pPr>
            <a:lvl3pPr marL="621541" indent="0">
              <a:buNone/>
              <a:defRPr sz="1088"/>
            </a:lvl3pPr>
            <a:lvl4pPr marL="932311" indent="0">
              <a:buNone/>
              <a:defRPr sz="952"/>
            </a:lvl4pPr>
            <a:lvl5pPr marL="1243081" indent="0">
              <a:buNone/>
              <a:defRPr sz="952"/>
            </a:lvl5pPr>
            <a:lvl6pPr marL="1553852" indent="0">
              <a:buNone/>
              <a:defRPr sz="952"/>
            </a:lvl6pPr>
            <a:lvl7pPr marL="1864622" indent="0">
              <a:buNone/>
              <a:defRPr sz="952"/>
            </a:lvl7pPr>
            <a:lvl8pPr marL="2175392" indent="0">
              <a:buNone/>
              <a:defRPr sz="952"/>
            </a:lvl8pPr>
            <a:lvl9pPr marL="2486162" indent="0">
              <a:buNone/>
              <a:defRPr sz="952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42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en-GB" dirty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0000" y="971550"/>
            <a:ext cx="4185000" cy="3714750"/>
          </a:xfrm>
        </p:spPr>
        <p:txBody>
          <a:bodyPr/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223"/>
            </a:lvl6pPr>
            <a:lvl7pPr>
              <a:defRPr sz="1223"/>
            </a:lvl7pPr>
            <a:lvl8pPr>
              <a:defRPr sz="1223"/>
            </a:lvl8pPr>
            <a:lvl9pPr>
              <a:defRPr sz="12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9900" y="971550"/>
            <a:ext cx="4185000" cy="3714750"/>
          </a:xfrm>
        </p:spPr>
        <p:txBody>
          <a:bodyPr/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  <a:lvl6pPr>
              <a:defRPr sz="1223"/>
            </a:lvl6pPr>
            <a:lvl7pPr>
              <a:defRPr sz="1223"/>
            </a:lvl7pPr>
            <a:lvl8pPr>
              <a:defRPr sz="1223"/>
            </a:lvl8pPr>
            <a:lvl9pPr>
              <a:defRPr sz="12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291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00" y="168534"/>
            <a:ext cx="8604900" cy="459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000" y="789552"/>
            <a:ext cx="4185000" cy="479822"/>
          </a:xfrm>
        </p:spPr>
        <p:txBody>
          <a:bodyPr anchor="b"/>
          <a:lstStyle>
            <a:lvl1pPr marL="0" indent="0">
              <a:buNone/>
              <a:defRPr sz="1360" b="1"/>
            </a:lvl1pPr>
            <a:lvl2pPr marL="310770" indent="0">
              <a:buNone/>
              <a:defRPr sz="1360" b="1"/>
            </a:lvl2pPr>
            <a:lvl3pPr marL="621541" indent="0">
              <a:buNone/>
              <a:defRPr sz="1223" b="1"/>
            </a:lvl3pPr>
            <a:lvl4pPr marL="932311" indent="0">
              <a:buNone/>
              <a:defRPr sz="1088" b="1"/>
            </a:lvl4pPr>
            <a:lvl5pPr marL="1243081" indent="0">
              <a:buNone/>
              <a:defRPr sz="1088" b="1"/>
            </a:lvl5pPr>
            <a:lvl6pPr marL="1553852" indent="0">
              <a:buNone/>
              <a:defRPr sz="1088" b="1"/>
            </a:lvl6pPr>
            <a:lvl7pPr marL="1864622" indent="0">
              <a:buNone/>
              <a:defRPr sz="1088" b="1"/>
            </a:lvl7pPr>
            <a:lvl8pPr marL="2175392" indent="0">
              <a:buNone/>
              <a:defRPr sz="1088" b="1"/>
            </a:lvl8pPr>
            <a:lvl9pPr marL="2486162" indent="0">
              <a:buNone/>
              <a:defRPr sz="108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0000" y="1275553"/>
            <a:ext cx="4185000" cy="3142801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9900" y="789552"/>
            <a:ext cx="4185000" cy="479822"/>
          </a:xfrm>
        </p:spPr>
        <p:txBody>
          <a:bodyPr anchor="b"/>
          <a:lstStyle>
            <a:lvl1pPr marL="0" indent="0">
              <a:buNone/>
              <a:defRPr sz="1360" b="1"/>
            </a:lvl1pPr>
            <a:lvl2pPr marL="310770" indent="0">
              <a:buNone/>
              <a:defRPr sz="1360" b="1"/>
            </a:lvl2pPr>
            <a:lvl3pPr marL="621541" indent="0">
              <a:buNone/>
              <a:defRPr sz="1223" b="1"/>
            </a:lvl3pPr>
            <a:lvl4pPr marL="932311" indent="0">
              <a:buNone/>
              <a:defRPr sz="1088" b="1"/>
            </a:lvl4pPr>
            <a:lvl5pPr marL="1243081" indent="0">
              <a:buNone/>
              <a:defRPr sz="1088" b="1"/>
            </a:lvl5pPr>
            <a:lvl6pPr marL="1553852" indent="0">
              <a:buNone/>
              <a:defRPr sz="1088" b="1"/>
            </a:lvl6pPr>
            <a:lvl7pPr marL="1864622" indent="0">
              <a:buNone/>
              <a:defRPr sz="1088" b="1"/>
            </a:lvl7pPr>
            <a:lvl8pPr marL="2175392" indent="0">
              <a:buNone/>
              <a:defRPr sz="1088" b="1"/>
            </a:lvl8pPr>
            <a:lvl9pPr marL="2486162" indent="0">
              <a:buNone/>
              <a:defRPr sz="108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9900" y="1275552"/>
            <a:ext cx="4185000" cy="3142801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088"/>
            </a:lvl6pPr>
            <a:lvl7pPr>
              <a:defRPr sz="1088"/>
            </a:lvl7pPr>
            <a:lvl8pPr>
              <a:defRPr sz="1088"/>
            </a:lvl8pPr>
            <a:lvl9pPr>
              <a:defRPr sz="108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82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60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4302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72216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0000" y="168534"/>
            <a:ext cx="8604900" cy="4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0000" y="971550"/>
            <a:ext cx="8604900" cy="369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31" name="Text Box 7"/>
          <p:cNvSpPr txBox="1">
            <a:spLocks noChangeArrowheads="1"/>
          </p:cNvSpPr>
          <p:nvPr/>
        </p:nvSpPr>
        <p:spPr bwMode="auto">
          <a:xfrm>
            <a:off x="3767573" y="5008708"/>
            <a:ext cx="1507144" cy="176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sz="544" dirty="0">
                <a:solidFill>
                  <a:srgbClr val="6970AC"/>
                </a:solidFill>
                <a:latin typeface="Arial" charset="0"/>
              </a:rPr>
              <a:t>Copyright © Claytex Services Limited 2018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" y="4730420"/>
            <a:ext cx="1122966" cy="38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82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447" b="1">
          <a:solidFill>
            <a:schemeClr val="bg1"/>
          </a:solidFill>
          <a:effectLst/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447" b="1">
          <a:solidFill>
            <a:srgbClr val="B5339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447" b="1">
          <a:solidFill>
            <a:srgbClr val="B5339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447" b="1">
          <a:solidFill>
            <a:srgbClr val="B5339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447" b="1">
          <a:solidFill>
            <a:srgbClr val="B5339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310770" algn="ctr" rtl="0" eaLnBrk="1" fontAlgn="base" hangingPunct="1">
        <a:spcBef>
          <a:spcPct val="0"/>
        </a:spcBef>
        <a:spcAft>
          <a:spcPct val="0"/>
        </a:spcAft>
        <a:defRPr sz="2447" b="1">
          <a:solidFill>
            <a:srgbClr val="B5339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621541" algn="ctr" rtl="0" eaLnBrk="1" fontAlgn="base" hangingPunct="1">
        <a:spcBef>
          <a:spcPct val="0"/>
        </a:spcBef>
        <a:spcAft>
          <a:spcPct val="0"/>
        </a:spcAft>
        <a:defRPr sz="2447" b="1">
          <a:solidFill>
            <a:srgbClr val="B5339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932311" algn="ctr" rtl="0" eaLnBrk="1" fontAlgn="base" hangingPunct="1">
        <a:spcBef>
          <a:spcPct val="0"/>
        </a:spcBef>
        <a:spcAft>
          <a:spcPct val="0"/>
        </a:spcAft>
        <a:defRPr sz="2447" b="1">
          <a:solidFill>
            <a:srgbClr val="B5339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243081" algn="ctr" rtl="0" eaLnBrk="1" fontAlgn="base" hangingPunct="1">
        <a:spcBef>
          <a:spcPct val="0"/>
        </a:spcBef>
        <a:spcAft>
          <a:spcPct val="0"/>
        </a:spcAft>
        <a:defRPr sz="2447" b="1">
          <a:solidFill>
            <a:srgbClr val="B5339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233078" indent="-233078" algn="l" rtl="0" eaLnBrk="1" fontAlgn="base" hangingPunct="1">
        <a:spcBef>
          <a:spcPct val="20000"/>
        </a:spcBef>
        <a:spcAft>
          <a:spcPct val="0"/>
        </a:spcAft>
        <a:buChar char="•"/>
        <a:defRPr sz="1500">
          <a:solidFill>
            <a:schemeClr val="tx2"/>
          </a:solidFill>
          <a:latin typeface="+mn-lt"/>
          <a:ea typeface="+mn-ea"/>
          <a:cs typeface="+mn-cs"/>
        </a:defRPr>
      </a:lvl1pPr>
      <a:lvl2pPr marL="505002" indent="-194231" algn="l" rtl="0" eaLnBrk="1" fontAlgn="base" hangingPunct="1">
        <a:spcBef>
          <a:spcPct val="20000"/>
        </a:spcBef>
        <a:spcAft>
          <a:spcPct val="0"/>
        </a:spcAft>
        <a:buChar char="–"/>
        <a:defRPr sz="1350">
          <a:solidFill>
            <a:schemeClr val="tx2"/>
          </a:solidFill>
          <a:latin typeface="+mn-lt"/>
        </a:defRPr>
      </a:lvl2pPr>
      <a:lvl3pPr marL="776926" indent="-155385" algn="l" rtl="0" eaLnBrk="1" fontAlgn="base" hangingPunct="1">
        <a:spcBef>
          <a:spcPct val="20000"/>
        </a:spcBef>
        <a:spcAft>
          <a:spcPct val="0"/>
        </a:spcAft>
        <a:buChar char="•"/>
        <a:defRPr sz="1200">
          <a:solidFill>
            <a:schemeClr val="tx2"/>
          </a:solidFill>
          <a:latin typeface="+mn-lt"/>
        </a:defRPr>
      </a:lvl3pPr>
      <a:lvl4pPr marL="1087696" indent="-155385" algn="l" rtl="0" eaLnBrk="1" fontAlgn="base" hangingPunct="1">
        <a:spcBef>
          <a:spcPct val="20000"/>
        </a:spcBef>
        <a:spcAft>
          <a:spcPct val="0"/>
        </a:spcAft>
        <a:buChar char="–"/>
        <a:defRPr sz="1200">
          <a:solidFill>
            <a:schemeClr val="tx2"/>
          </a:solidFill>
          <a:latin typeface="+mn-lt"/>
        </a:defRPr>
      </a:lvl4pPr>
      <a:lvl5pPr marL="1398467" indent="-155385" algn="l" rtl="0" eaLnBrk="1" fontAlgn="base" hangingPunct="1">
        <a:spcBef>
          <a:spcPct val="20000"/>
        </a:spcBef>
        <a:spcAft>
          <a:spcPct val="0"/>
        </a:spcAft>
        <a:buChar char="»"/>
        <a:defRPr sz="1200">
          <a:solidFill>
            <a:schemeClr val="tx2"/>
          </a:solidFill>
          <a:latin typeface="+mn-lt"/>
        </a:defRPr>
      </a:lvl5pPr>
      <a:lvl6pPr marL="1709237" indent="-155385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970AC"/>
          </a:solidFill>
          <a:latin typeface="+mn-lt"/>
        </a:defRPr>
      </a:lvl6pPr>
      <a:lvl7pPr marL="2020007" indent="-155385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970AC"/>
          </a:solidFill>
          <a:latin typeface="+mn-lt"/>
        </a:defRPr>
      </a:lvl7pPr>
      <a:lvl8pPr marL="2330777" indent="-155385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970AC"/>
          </a:solidFill>
          <a:latin typeface="+mn-lt"/>
        </a:defRPr>
      </a:lvl8pPr>
      <a:lvl9pPr marL="2641547" indent="-155385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rgbClr val="6970AC"/>
          </a:solidFill>
          <a:latin typeface="+mn-lt"/>
        </a:defRPr>
      </a:lvl9pPr>
    </p:bodyStyle>
    <p:otherStyle>
      <a:defPPr>
        <a:defRPr lang="en-US"/>
      </a:defPPr>
      <a:lvl1pPr marL="0" algn="l" defTabSz="621541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1pPr>
      <a:lvl2pPr marL="310770" algn="l" defTabSz="621541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2pPr>
      <a:lvl3pPr marL="621541" algn="l" defTabSz="621541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3pPr>
      <a:lvl4pPr marL="932311" algn="l" defTabSz="621541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4pPr>
      <a:lvl5pPr marL="1243081" algn="l" defTabSz="621541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5pPr>
      <a:lvl6pPr marL="1553852" algn="l" defTabSz="621541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6pPr>
      <a:lvl7pPr marL="1864622" algn="l" defTabSz="621541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7pPr>
      <a:lvl8pPr marL="2175392" algn="l" defTabSz="621541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8pPr>
      <a:lvl9pPr marL="2486162" algn="l" defTabSz="621541" rtl="0" eaLnBrk="1" latinLnBrk="0" hangingPunct="1">
        <a:defRPr sz="12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1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59E5-8A14-4C0D-93F7-C86DE9E12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13247"/>
            <a:ext cx="7772400" cy="1102519"/>
          </a:xfrm>
        </p:spPr>
        <p:txBody>
          <a:bodyPr/>
          <a:lstStyle/>
          <a:p>
            <a:r>
              <a:rPr lang="en-GB" dirty="0"/>
              <a:t>Hybridisation and splitting of a crank angle resolved internal combustion engine using a mean value intake for real-time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1F3CF-8F4C-444C-92FE-BF08FDD68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7584" y="2985492"/>
            <a:ext cx="6800800" cy="1314450"/>
          </a:xfrm>
        </p:spPr>
        <p:txBody>
          <a:bodyPr/>
          <a:lstStyle/>
          <a:p>
            <a:r>
              <a:rPr lang="en-GB" dirty="0"/>
              <a:t>Xiaoran Han, Alessandro Picarelli, Mike Dempsey and Romain Gillot</a:t>
            </a:r>
          </a:p>
          <a:p>
            <a:endParaRPr lang="en-GB" dirty="0"/>
          </a:p>
          <a:p>
            <a:r>
              <a:rPr lang="en-GB" i="1" dirty="0"/>
              <a:t>Claytex Services Limited</a:t>
            </a:r>
          </a:p>
          <a:p>
            <a:endParaRPr lang="en-GB" dirty="0"/>
          </a:p>
          <a:p>
            <a:r>
              <a:rPr lang="en-GB" dirty="0"/>
              <a:t>October 10,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FEE8E4-8492-4D56-A7E1-CCA2B57A9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99" y="971550"/>
            <a:ext cx="4950073" cy="3714750"/>
          </a:xfrm>
        </p:spPr>
        <p:txBody>
          <a:bodyPr/>
          <a:lstStyle/>
          <a:p>
            <a:r>
              <a:rPr lang="en-GB" sz="1200" dirty="0"/>
              <a:t>Comparison of full CAREM model and the new approaches</a:t>
            </a:r>
          </a:p>
          <a:p>
            <a:r>
              <a:rPr lang="en-GB" sz="1200" dirty="0"/>
              <a:t>For both MVEM based scheme and non-MV based scheme</a:t>
            </a:r>
          </a:p>
          <a:p>
            <a:pPr lvl="1"/>
            <a:r>
              <a:rPr lang="en-GB" sz="1050" dirty="0"/>
              <a:t>MVEM based scheme (red dotted)</a:t>
            </a:r>
          </a:p>
          <a:p>
            <a:pPr lvl="1"/>
            <a:r>
              <a:rPr lang="en-GB" sz="1050" dirty="0"/>
              <a:t>Non-MVEM, table based scheme (green solid)</a:t>
            </a:r>
          </a:p>
          <a:p>
            <a:pPr lvl="1"/>
            <a:r>
              <a:rPr lang="en-GB" sz="1050" dirty="0"/>
              <a:t>Full CAREM intake model (blue solid).</a:t>
            </a:r>
          </a:p>
          <a:p>
            <a:r>
              <a:rPr lang="en-GB" sz="1200" dirty="0"/>
              <a:t>Tables calibration at the following operating points</a:t>
            </a:r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r>
              <a:rPr lang="en-GB" sz="1200" dirty="0"/>
              <a:t>These results are with a 3% calibration interval for throttle opening</a:t>
            </a:r>
          </a:p>
          <a:p>
            <a:r>
              <a:rPr lang="en-GB" sz="1200" dirty="0"/>
              <a:t>Increasing the throttle opening to 10% calibration intervals can maintain the same level of accuracy between MVEM and CAREM models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CF0C00DC-ED6F-4CFB-B965-22C5B442C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433048" y="2355176"/>
            <a:ext cx="2952328" cy="1425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88D6F-0F2A-4D46-97B6-91CE8DE31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4" y="843558"/>
            <a:ext cx="2877272" cy="1440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836C67-89F4-408D-979D-8869D7CE0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8340" y="3605009"/>
            <a:ext cx="2605945" cy="14781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0A036A-F358-4761-83EF-C201A641C9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1640" y="2283718"/>
            <a:ext cx="253190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AFR dependent MVEM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99" y="971550"/>
            <a:ext cx="3221881" cy="3760440"/>
          </a:xfrm>
        </p:spPr>
        <p:txBody>
          <a:bodyPr/>
          <a:lstStyle/>
          <a:p>
            <a:r>
              <a:rPr lang="en-GB" sz="1200" dirty="0"/>
              <a:t>The MVEM is formulated such that AFR variation can be compensated by the model </a:t>
            </a:r>
          </a:p>
          <a:p>
            <a:r>
              <a:rPr lang="en-GB" sz="1200" dirty="0"/>
              <a:t>Two results with AFR=15 and AFR=16</a:t>
            </a:r>
          </a:p>
          <a:p>
            <a:r>
              <a:rPr lang="en-GB" sz="1200" dirty="0"/>
              <a:t>Plenum pressure decreases due to leaner AFR</a:t>
            </a:r>
          </a:p>
          <a:p>
            <a:r>
              <a:rPr lang="en-GB" sz="1200" dirty="0"/>
              <a:t>Without calibration against leaner AFR, MVEM intake with CAREM combustion is able to calculate the decreased plenum pressure due to learner AFR</a:t>
            </a:r>
          </a:p>
          <a:p>
            <a:r>
              <a:rPr lang="en-GB" sz="1200" dirty="0"/>
              <a:t>Without the MVEM component, the plenum pressure remains insensitive to AFR variation unless the calibration tables include this extra dimension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B0BF9-349E-4908-8662-2A8C9778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268" y="1419622"/>
            <a:ext cx="5695236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9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Cylinder pressure profile from MVEM intake with </a:t>
            </a:r>
            <a:br>
              <a:rPr lang="en-GB" dirty="0"/>
            </a:br>
            <a:r>
              <a:rPr lang="en-GB" dirty="0"/>
              <a:t>CAREM combustion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971550"/>
            <a:ext cx="4590032" cy="3714750"/>
          </a:xfrm>
        </p:spPr>
        <p:txBody>
          <a:bodyPr/>
          <a:lstStyle/>
          <a:p>
            <a:r>
              <a:rPr lang="en-GB" dirty="0"/>
              <a:t>Comparison of in-cylinder pressures at different operating points</a:t>
            </a:r>
          </a:p>
          <a:p>
            <a:pPr lvl="1"/>
            <a:r>
              <a:rPr lang="en-GB" dirty="0"/>
              <a:t>Hybrid approach compared to full, non-real-time CAREM model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BC9716-C050-435E-9200-DD233268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754156"/>
            <a:ext cx="3237313" cy="2321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8E89B-8CEB-4E89-842C-F8835CDF3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2924037"/>
            <a:ext cx="3186998" cy="221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9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Allocating on 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971550"/>
            <a:ext cx="8604900" cy="1686743"/>
          </a:xfrm>
        </p:spPr>
        <p:txBody>
          <a:bodyPr/>
          <a:lstStyle/>
          <a:p>
            <a:r>
              <a:rPr lang="en-GB" sz="1400" dirty="0"/>
              <a:t>Hardware specification </a:t>
            </a:r>
          </a:p>
          <a:p>
            <a:pPr lvl="1"/>
            <a:r>
              <a:rPr lang="en-GB" sz="1200" dirty="0"/>
              <a:t>A quad-core Concurrent test rig, each core having 2.5 GHz clock rate and 3.9 GB Ram, with </a:t>
            </a:r>
            <a:r>
              <a:rPr lang="en-GB" sz="1200" dirty="0" err="1"/>
              <a:t>RedHawk</a:t>
            </a:r>
            <a:r>
              <a:rPr lang="en-GB" sz="1200" dirty="0"/>
              <a:t> Linux operating system is used to evaluate the real-time performance of the MVEM intake with CAREM combustion. </a:t>
            </a:r>
          </a:p>
          <a:p>
            <a:r>
              <a:rPr lang="en-GB" sz="1400" dirty="0"/>
              <a:t>Core 2 runs the mechanical components (pistons, crankshaft, camshaft), ECU (generate command for throttle opening, valve phasing, speed, injection and spark timing), and calibrated tables. </a:t>
            </a:r>
          </a:p>
          <a:p>
            <a:r>
              <a:rPr lang="en-GB" sz="1400" dirty="0"/>
              <a:t>Core 3 runs CAREM combustion with MVEM intake </a:t>
            </a:r>
          </a:p>
          <a:p>
            <a:r>
              <a:rPr lang="en-GB" sz="1400" dirty="0"/>
              <a:t>The execution frames for two models on separate core are shown in the plot on the right below. Model in core 3 consumes more computational resources than in Core 2. </a:t>
            </a:r>
          </a:p>
          <a:p>
            <a:endParaRPr lang="en-GB" sz="1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9E1D0-7895-4048-B4EE-08202EBB5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23" y="3059807"/>
            <a:ext cx="3018020" cy="16569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DE1A04-B937-4FAD-AF32-0E4598CBA4D5}"/>
              </a:ext>
            </a:extLst>
          </p:cNvPr>
          <p:cNvSpPr/>
          <p:nvPr/>
        </p:nvSpPr>
        <p:spPr>
          <a:xfrm>
            <a:off x="601513" y="3624536"/>
            <a:ext cx="1152128" cy="803993"/>
          </a:xfrm>
          <a:prstGeom prst="rect">
            <a:avLst/>
          </a:prstGeom>
          <a:noFill/>
          <a:ln w="95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D5A176-EDDA-48B8-9781-A7A0D8E0C435}"/>
              </a:ext>
            </a:extLst>
          </p:cNvPr>
          <p:cNvSpPr/>
          <p:nvPr/>
        </p:nvSpPr>
        <p:spPr>
          <a:xfrm>
            <a:off x="1807155" y="2988156"/>
            <a:ext cx="2035206" cy="180020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3A6897-8CE4-484C-92DA-05AC78073FC3}"/>
              </a:ext>
            </a:extLst>
          </p:cNvPr>
          <p:cNvSpPr txBox="1"/>
          <p:nvPr/>
        </p:nvSpPr>
        <p:spPr>
          <a:xfrm>
            <a:off x="939461" y="4413761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0070C0"/>
                </a:solidFill>
              </a:rPr>
              <a:t>Core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EA4CA1-1F0E-4B47-A9D3-0C1538CF060C}"/>
              </a:ext>
            </a:extLst>
          </p:cNvPr>
          <p:cNvSpPr txBox="1"/>
          <p:nvPr/>
        </p:nvSpPr>
        <p:spPr>
          <a:xfrm>
            <a:off x="2568859" y="4773801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Core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9F4E62-B5EF-4B08-A796-32C2CF7FC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1" y="3204953"/>
            <a:ext cx="3002150" cy="11148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C10B5-98F1-4931-836D-58150374A7EF}"/>
              </a:ext>
            </a:extLst>
          </p:cNvPr>
          <p:cNvSpPr txBox="1"/>
          <p:nvPr/>
        </p:nvSpPr>
        <p:spPr>
          <a:xfrm>
            <a:off x="4574707" y="4361589"/>
            <a:ext cx="4025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Execution frame for mechanical model on core 2 and MVEM </a:t>
            </a:r>
          </a:p>
          <a:p>
            <a:r>
              <a:rPr lang="en-GB" sz="1200" dirty="0"/>
              <a:t>intake with CAREM combustion on core 3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821528-3B15-4292-8C51-1D3D3410EC97}"/>
              </a:ext>
            </a:extLst>
          </p:cNvPr>
          <p:cNvCxnSpPr/>
          <p:nvPr/>
        </p:nvCxnSpPr>
        <p:spPr>
          <a:xfrm flipH="1">
            <a:off x="1753641" y="3939902"/>
            <a:ext cx="3288260" cy="0"/>
          </a:xfrm>
          <a:prstGeom prst="line">
            <a:avLst/>
          </a:prstGeom>
          <a:noFill/>
          <a:ln w="95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DB296E-31CD-48D0-AE48-BCFD2830B793}"/>
              </a:ext>
            </a:extLst>
          </p:cNvPr>
          <p:cNvCxnSpPr>
            <a:cxnSpLocks/>
          </p:cNvCxnSpPr>
          <p:nvPr/>
        </p:nvCxnSpPr>
        <p:spPr>
          <a:xfrm flipV="1">
            <a:off x="4932040" y="3939901"/>
            <a:ext cx="152696" cy="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FD096D-05D0-42AC-A0D2-A29130DBD24C}"/>
              </a:ext>
            </a:extLst>
          </p:cNvPr>
          <p:cNvCxnSpPr>
            <a:cxnSpLocks/>
          </p:cNvCxnSpPr>
          <p:nvPr/>
        </p:nvCxnSpPr>
        <p:spPr>
          <a:xfrm flipH="1">
            <a:off x="3842361" y="4199356"/>
            <a:ext cx="1233695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5738E41-209D-4E5D-84FB-727FE4F734A5}"/>
              </a:ext>
            </a:extLst>
          </p:cNvPr>
          <p:cNvCxnSpPr>
            <a:cxnSpLocks/>
          </p:cNvCxnSpPr>
          <p:nvPr/>
        </p:nvCxnSpPr>
        <p:spPr>
          <a:xfrm flipV="1">
            <a:off x="4932886" y="4199355"/>
            <a:ext cx="15269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27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performance of MVEM intake with CAREM combustion on hardware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0000" y="971550"/>
                <a:ext cx="4238337" cy="3714750"/>
              </a:xfrm>
            </p:spPr>
            <p:txBody>
              <a:bodyPr/>
              <a:lstStyle/>
              <a:p>
                <a:r>
                  <a:rPr lang="en-GB" dirty="0"/>
                  <a:t>Running MVEM intake with CAREM combustion on Concurrent to examine cylinder pressure trace</a:t>
                </a:r>
              </a:p>
              <a:p>
                <a:pPr lvl="1"/>
                <a:r>
                  <a:rPr lang="en-GB" dirty="0"/>
                  <a:t>For the experiment shown in slide 9, the same experiment is run in Concurrent with model allocation shown in previous slide. </a:t>
                </a:r>
              </a:p>
              <a:p>
                <a:pPr lvl="1"/>
                <a:r>
                  <a:rPr lang="en-GB" dirty="0"/>
                  <a:t>The model is running at 100 </a:t>
                </a:r>
                <a14:m>
                  <m:oMath xmlns:m="http://schemas.openxmlformats.org/officeDocument/2006/math">
                    <m:r>
                      <a:rPr lang="en-GB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GB" dirty="0"/>
                  <a:t>s. </a:t>
                </a:r>
              </a:p>
              <a:p>
                <a:pPr lvl="1"/>
                <a:r>
                  <a:rPr lang="en-GB" dirty="0"/>
                  <a:t>Cylinder pressure trace of the MVEM intake with CAREM combustion at different time instant are recorded on hardware. </a:t>
                </a:r>
              </a:p>
              <a:p>
                <a:pPr lvl="1"/>
                <a:r>
                  <a:rPr lang="en-GB" dirty="0"/>
                  <a:t>It is seen cylinder pressure recorded on hardware shows the same level of accuracy as the models running in Dymola</a:t>
                </a:r>
              </a:p>
              <a:p>
                <a:pPr lvl="1"/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000" y="971550"/>
                <a:ext cx="4238337" cy="3714750"/>
              </a:xfrm>
              <a:blipFill>
                <a:blip r:embed="rId3"/>
                <a:stretch>
                  <a:fillRect l="-431" t="-328" r="-4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987063-E132-48D1-8404-15AB9C48C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234" y="876975"/>
            <a:ext cx="1886760" cy="115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065563-B872-4B91-B741-6AAE0962D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657" y="876975"/>
            <a:ext cx="1868138" cy="114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96F9D7-FC26-4C93-AF69-8A011BEEF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19570"/>
            <a:ext cx="1910994" cy="11453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4C2DE-7653-498A-90C0-17EEE910F3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657" y="2219570"/>
            <a:ext cx="1886761" cy="11496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39991-458D-4F19-9A79-4DD151899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1" y="3524449"/>
            <a:ext cx="1910993" cy="1127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A2F1D-9EC3-49E8-B73E-FE3C45B5B3EB}"/>
              </a:ext>
            </a:extLst>
          </p:cNvPr>
          <p:cNvSpPr txBox="1"/>
          <p:nvPr/>
        </p:nvSpPr>
        <p:spPr>
          <a:xfrm>
            <a:off x="5577618" y="1984380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5s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7C779-1D2D-4CE6-8AA4-7B918E2C8DA0}"/>
              </a:ext>
            </a:extLst>
          </p:cNvPr>
          <p:cNvSpPr txBox="1"/>
          <p:nvPr/>
        </p:nvSpPr>
        <p:spPr>
          <a:xfrm>
            <a:off x="7473090" y="1968619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10s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93C74-C10D-4272-9D5B-6BAD528456DB}"/>
              </a:ext>
            </a:extLst>
          </p:cNvPr>
          <p:cNvSpPr txBox="1"/>
          <p:nvPr/>
        </p:nvSpPr>
        <p:spPr>
          <a:xfrm>
            <a:off x="5527497" y="3306195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15s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A6E17C-F77A-4F3C-8B8C-BC19654D3B94}"/>
              </a:ext>
            </a:extLst>
          </p:cNvPr>
          <p:cNvSpPr txBox="1"/>
          <p:nvPr/>
        </p:nvSpPr>
        <p:spPr>
          <a:xfrm>
            <a:off x="7499873" y="3337262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BCC78C-51CB-46B5-8790-9154CEC54504}"/>
              </a:ext>
            </a:extLst>
          </p:cNvPr>
          <p:cNvSpPr txBox="1"/>
          <p:nvPr/>
        </p:nvSpPr>
        <p:spPr>
          <a:xfrm>
            <a:off x="5483239" y="4651589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25s</a:t>
            </a:r>
          </a:p>
        </p:txBody>
      </p:sp>
    </p:spTree>
    <p:extLst>
      <p:ext uri="{BB962C8B-B14F-4D97-AF65-F5344CB8AC3E}">
        <p14:creationId xmlns:p14="http://schemas.microsoft.com/office/powerpoint/2010/main" val="226845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Calibration of MVEM using control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0000" y="971550"/>
                <a:ext cx="5526136" cy="3714750"/>
              </a:xfrm>
            </p:spPr>
            <p:txBody>
              <a:bodyPr/>
              <a:lstStyle/>
              <a:p>
                <a:r>
                  <a:rPr lang="en-GB" dirty="0"/>
                  <a:t>Controllers can be designed to calibrate the models </a:t>
                </a:r>
              </a:p>
              <a:p>
                <a:r>
                  <a:rPr lang="en-GB" dirty="0"/>
                  <a:t>These work to minimize the error of plenum pressure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) and mass flow into cylinder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GB" dirty="0"/>
                  <a:t>) between MVEM and CAREM engine models by controlling calibration parameters</a:t>
                </a:r>
              </a:p>
              <a:p>
                <a:r>
                  <a:rPr lang="en-GB" dirty="0"/>
                  <a:t>The controllers are designed to cancel out the nonlinear terms and the closed loop system is governed only by linear systems with control gains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Features of calibration using control design</a:t>
                </a:r>
              </a:p>
              <a:p>
                <a:pPr lvl="1"/>
                <a:r>
                  <a:rPr lang="en-GB" dirty="0"/>
                  <a:t>Convergence of the errors does not depend on initial value of calibrated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GB" smtClean="0">
                            <a:latin typeface="Cambria Math" panose="02040503050406030204" pitchFamily="18" charset="0"/>
                          </a:rPr>
                          <m:t>𝐶𝐷</m:t>
                        </m:r>
                      </m:sub>
                    </m:sSub>
                  </m:oMath>
                </a14:m>
                <a:r>
                  <a:rPr lang="en-GB" dirty="0"/>
                  <a:t> because the closed loop is a linear system.</a:t>
                </a:r>
              </a:p>
              <a:p>
                <a:pPr lvl="1"/>
                <a:r>
                  <a:rPr lang="en-GB" dirty="0"/>
                  <a:t>No iteration is needed as errors are guaranteed to converge in each simulation execution. </a:t>
                </a:r>
              </a:p>
              <a:p>
                <a:pPr lvl="1"/>
                <a:r>
                  <a:rPr lang="en-GB" dirty="0"/>
                  <a:t>Errors converge within 2s of simulated time, typically taking less than 5s to run the simulation at each operating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0000" y="971550"/>
                <a:ext cx="5526136" cy="3714750"/>
              </a:xfrm>
              <a:blipFill>
                <a:blip r:embed="rId3"/>
                <a:stretch>
                  <a:fillRect l="-331" t="-328" r="-3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18D5D-7751-4C13-97F2-4DDDB74A2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076" y="1059582"/>
            <a:ext cx="3114575" cy="18687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175A97-2ED6-4DAC-9D5C-CD6DECB1594E}"/>
              </a:ext>
            </a:extLst>
          </p:cNvPr>
          <p:cNvSpPr txBox="1"/>
          <p:nvPr/>
        </p:nvSpPr>
        <p:spPr>
          <a:xfrm>
            <a:off x="6660232" y="1275606"/>
            <a:ext cx="1230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4">
                    <a:lumMod val="85000"/>
                    <a:lumOff val="15000"/>
                  </a:schemeClr>
                </a:solidFill>
              </a:rPr>
              <a:t>Mean value model</a:t>
            </a:r>
          </a:p>
        </p:txBody>
      </p:sp>
    </p:spTree>
    <p:extLst>
      <p:ext uri="{BB962C8B-B14F-4D97-AF65-F5344CB8AC3E}">
        <p14:creationId xmlns:p14="http://schemas.microsoft.com/office/powerpoint/2010/main" val="344683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calibration for MVEM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99" y="971550"/>
            <a:ext cx="5209447" cy="3714750"/>
          </a:xfrm>
        </p:spPr>
        <p:txBody>
          <a:bodyPr/>
          <a:lstStyle/>
          <a:p>
            <a:r>
              <a:rPr lang="en-GB" dirty="0"/>
              <a:t>A function can be created to automatically calibrate MVEM for all the operating points user has specified</a:t>
            </a:r>
          </a:p>
          <a:p>
            <a:r>
              <a:rPr lang="en-GB" dirty="0"/>
              <a:t>In the automatically generated calibration tables, the number of rows corresponds to the number of engine speed points. The number of columns corresponds to the number of calibration parameters. </a:t>
            </a:r>
          </a:p>
          <a:p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E3B6A2-B833-4C84-B787-C40339703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7" y="856055"/>
            <a:ext cx="2376265" cy="1659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1CC7E-2774-4D96-BB71-E755C89CE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108" y="2894334"/>
            <a:ext cx="2380608" cy="16204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9F4EA5-47B2-42C5-BA70-D8984C6988E2}"/>
              </a:ext>
            </a:extLst>
          </p:cNvPr>
          <p:cNvSpPr txBox="1"/>
          <p:nvPr/>
        </p:nvSpPr>
        <p:spPr>
          <a:xfrm>
            <a:off x="5727688" y="2515797"/>
            <a:ext cx="2334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4">
                    <a:lumMod val="85000"/>
                    <a:lumOff val="15000"/>
                  </a:schemeClr>
                </a:solidFill>
              </a:rPr>
              <a:t>Function for automated calibration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9F3C0-1470-4BC4-B4F7-5F22EC2CE79D}"/>
              </a:ext>
            </a:extLst>
          </p:cNvPr>
          <p:cNvSpPr txBox="1"/>
          <p:nvPr/>
        </p:nvSpPr>
        <p:spPr>
          <a:xfrm>
            <a:off x="5576595" y="4514748"/>
            <a:ext cx="28087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4">
                    <a:lumMod val="85000"/>
                    <a:lumOff val="15000"/>
                  </a:schemeClr>
                </a:solidFill>
              </a:rPr>
              <a:t>Automatically generated calibration tables</a:t>
            </a:r>
          </a:p>
        </p:txBody>
      </p:sp>
    </p:spTree>
    <p:extLst>
      <p:ext uri="{BB962C8B-B14F-4D97-AF65-F5344CB8AC3E}">
        <p14:creationId xmlns:p14="http://schemas.microsoft.com/office/powerpoint/2010/main" val="4294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 has been shown that the MVEM is efficient and accurate to be used for CAREM simulation on hardware for </a:t>
            </a:r>
            <a:r>
              <a:rPr lang="en-GB"/>
              <a:t>real-time performance</a:t>
            </a:r>
            <a:endParaRPr lang="en-GB" dirty="0"/>
          </a:p>
          <a:p>
            <a:r>
              <a:rPr lang="en-GB" dirty="0"/>
              <a:t>The MVEM can account for AFR variation, so number of calibration points against AFR can be reduced</a:t>
            </a:r>
          </a:p>
          <a:p>
            <a:r>
              <a:rPr lang="en-GB" dirty="0"/>
              <a:t>Calibration using controller design is efficient</a:t>
            </a:r>
          </a:p>
          <a:p>
            <a:pPr lvl="1"/>
            <a:r>
              <a:rPr lang="en-GB" dirty="0"/>
              <a:t>On average it takes 2 to 5 seconds to run 2 second of simulation to calibrate MVEM for each calibration point</a:t>
            </a:r>
          </a:p>
          <a:p>
            <a:pPr lvl="1"/>
            <a:r>
              <a:rPr lang="en-GB" dirty="0"/>
              <a:t>This is practically acceptable, given the amount of operating points to be calibrated. </a:t>
            </a:r>
          </a:p>
          <a:p>
            <a:r>
              <a:rPr lang="en-GB" dirty="0"/>
              <a:t>Automated calibration has been implemented to improve efficiency and accuracy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13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2F35-3048-4A0B-81CB-698AAF82A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806E1-A026-4AB6-8BF4-1FB877C6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Who are </a:t>
            </a:r>
            <a:r>
              <a:rPr lang="en-GB" dirty="0" err="1"/>
              <a:t>Claytex</a:t>
            </a:r>
            <a:r>
              <a:rPr lang="en-GB" dirty="0"/>
              <a:t>?</a:t>
            </a:r>
          </a:p>
          <a:p>
            <a:r>
              <a:rPr lang="en-GB" dirty="0"/>
              <a:t>What is Crank Angle Resolved Engine Model (CAREM)?</a:t>
            </a:r>
          </a:p>
          <a:p>
            <a:r>
              <a:rPr lang="en-GB" dirty="0"/>
              <a:t>Splitting CAREM to run on multi-core processor, with/without feedback loops.</a:t>
            </a:r>
          </a:p>
          <a:p>
            <a:r>
              <a:rPr lang="en-GB" dirty="0"/>
              <a:t>What is Mean Value Engine Model (MVEM)? </a:t>
            </a:r>
          </a:p>
          <a:p>
            <a:r>
              <a:rPr lang="en-GB" dirty="0"/>
              <a:t>Use of MVEM in CAREM combustion simulation.</a:t>
            </a:r>
          </a:p>
          <a:p>
            <a:r>
              <a:rPr lang="en-GB" dirty="0"/>
              <a:t>Performance evaluation of MVEM with CAREM combustion in </a:t>
            </a:r>
            <a:r>
              <a:rPr lang="en-GB" dirty="0" err="1"/>
              <a:t>Dymola</a:t>
            </a:r>
            <a:r>
              <a:rPr lang="en-GB" dirty="0"/>
              <a:t>.</a:t>
            </a:r>
          </a:p>
          <a:p>
            <a:r>
              <a:rPr lang="en-GB" dirty="0"/>
              <a:t>Real-Time performance evaluation of MVEM with CAREM combustion on hardware.</a:t>
            </a:r>
          </a:p>
          <a:p>
            <a:r>
              <a:rPr lang="en-GB" dirty="0"/>
              <a:t>Calibration of MVEM using controller design.</a:t>
            </a:r>
          </a:p>
          <a:p>
            <a:r>
              <a:rPr lang="en-GB" dirty="0"/>
              <a:t>Automation of calibration process. </a:t>
            </a:r>
          </a:p>
          <a:p>
            <a:r>
              <a:rPr lang="en-GB" dirty="0"/>
              <a:t>Summary.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1D278-B9A4-49A8-B91A-E16642663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2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2F65E-C915-4A31-9283-BA05F814C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Who are </a:t>
            </a:r>
            <a:r>
              <a:rPr lang="en-GB" dirty="0" err="1"/>
              <a:t>Claytex</a:t>
            </a:r>
            <a:r>
              <a:rPr lang="en-GB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27843-ADBD-46FF-BE05-851C07423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70254-B7EB-4295-97CB-A3F603CC3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75" y="971550"/>
            <a:ext cx="4734173" cy="3714750"/>
          </a:xfrm>
        </p:spPr>
        <p:txBody>
          <a:bodyPr/>
          <a:lstStyle/>
          <a:p>
            <a:r>
              <a:rPr lang="en-GB" sz="1350" dirty="0"/>
              <a:t>Model-based engineering analysis consultancy</a:t>
            </a:r>
          </a:p>
          <a:p>
            <a:pPr lvl="1"/>
            <a:r>
              <a:rPr lang="en-GB" sz="1200" dirty="0"/>
              <a:t>Innovators in CAE process</a:t>
            </a:r>
          </a:p>
          <a:p>
            <a:pPr lvl="1"/>
            <a:r>
              <a:rPr lang="en-GB" sz="1200" dirty="0"/>
              <a:t>Leading the way on zero-prototype development</a:t>
            </a:r>
          </a:p>
          <a:p>
            <a:pPr lvl="1"/>
            <a:r>
              <a:rPr lang="en-GB" sz="1200" dirty="0"/>
              <a:t>Specialists in high-fidelity real-time simulation</a:t>
            </a:r>
          </a:p>
          <a:p>
            <a:pPr lvl="1"/>
            <a:r>
              <a:rPr lang="en-GB" sz="1200" dirty="0"/>
              <a:t>Users of Dymola and Modelica since 1999</a:t>
            </a:r>
          </a:p>
          <a:p>
            <a:r>
              <a:rPr lang="en-GB" sz="1350" dirty="0"/>
              <a:t>Provider of software solutions for systems engineering</a:t>
            </a:r>
          </a:p>
          <a:p>
            <a:pPr lvl="1"/>
            <a:r>
              <a:rPr lang="en-GB" sz="1200" dirty="0"/>
              <a:t>Dymola distributors since 2003</a:t>
            </a:r>
          </a:p>
          <a:p>
            <a:pPr lvl="1"/>
            <a:r>
              <a:rPr lang="en-GB" sz="1200" dirty="0"/>
              <a:t>Dassault Systemes partner since 2008</a:t>
            </a:r>
          </a:p>
          <a:p>
            <a:pPr lvl="1"/>
            <a:r>
              <a:rPr lang="en-GB" sz="1200" dirty="0"/>
              <a:t>rFpro system integrator and distributor since 2009</a:t>
            </a:r>
          </a:p>
          <a:p>
            <a:r>
              <a:rPr lang="en-GB" sz="1350" dirty="0"/>
              <a:t>Modelica library and FMI tool developers</a:t>
            </a:r>
          </a:p>
          <a:p>
            <a:r>
              <a:rPr lang="en-GB" sz="1350" dirty="0"/>
              <a:t>Dassault Systemes Certified Education Partner</a:t>
            </a:r>
          </a:p>
          <a:p>
            <a:r>
              <a:rPr lang="en-GB" sz="1350" dirty="0"/>
              <a:t>Offices in the UK, USA and South Africa</a:t>
            </a:r>
          </a:p>
          <a:p>
            <a:r>
              <a:rPr lang="en-GB" sz="1350" dirty="0"/>
              <a:t>Major customers include Automotive OEM’s, suppliers and Motorsport teams (Formula 1, NASCAR, Indycar, Formula 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BE63-E8C0-431E-9AD3-B0A1867C2B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30371" y="1310390"/>
            <a:ext cx="4831200" cy="3381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44EC03-A662-4E61-812E-47C689906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378" y="834582"/>
            <a:ext cx="2646294" cy="1822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C92B80-5B56-4589-81D2-7C3433A0A3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454" y="4207876"/>
            <a:ext cx="598357" cy="598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6B1B0D-251E-4F66-BB23-CF25428192E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195" y="4180751"/>
            <a:ext cx="618776" cy="618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66DD16-03D0-4AFE-B49C-34BA2F8D414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4" y="3868177"/>
            <a:ext cx="2207961" cy="1275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35D2B-9B10-4C08-8AEF-FAFED99B68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55" y="4191963"/>
            <a:ext cx="573866" cy="6121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FA385F-076E-40BC-AC29-0191EAFB43F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" y="-1488"/>
            <a:ext cx="825463" cy="8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4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GB" dirty="0"/>
              <a:t>For Engines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63889" y="4162172"/>
            <a:ext cx="5371744" cy="641826"/>
          </a:xfrm>
        </p:spPr>
        <p:txBody>
          <a:bodyPr/>
          <a:lstStyle/>
          <a:p>
            <a:pPr marL="0" lvl="0" indent="0">
              <a:buNone/>
            </a:pPr>
            <a:r>
              <a:rPr lang="en-GB" dirty="0"/>
              <a:t>For controller validation we need real-time engine models with instantaneous air-flow, combustion and torque prediction</a:t>
            </a:r>
          </a:p>
        </p:txBody>
      </p:sp>
      <p:pic>
        <p:nvPicPr>
          <p:cNvPr id="6" name="Plot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48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179512" y="843558"/>
            <a:ext cx="7030338" cy="303371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943357" y="958068"/>
            <a:ext cx="7290478" cy="170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31"/>
          </a:p>
        </p:txBody>
      </p:sp>
      <p:pic>
        <p:nvPicPr>
          <p:cNvPr id="10" name="I4 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2748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2859" y="3090561"/>
            <a:ext cx="1990216" cy="1614017"/>
          </a:xfrm>
          <a:prstGeom prst="rect">
            <a:avLst/>
          </a:prstGeom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9" y="87474"/>
            <a:ext cx="2192731" cy="6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0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5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Crank angle resolved engine Model (CAREM)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00" y="843558"/>
            <a:ext cx="8604900" cy="830455"/>
          </a:xfrm>
        </p:spPr>
        <p:txBody>
          <a:bodyPr/>
          <a:lstStyle/>
          <a:p>
            <a:r>
              <a:rPr lang="en-GB" sz="1400" dirty="0"/>
              <a:t>What is Crank Angle Resolved Engine Model?</a:t>
            </a:r>
          </a:p>
          <a:p>
            <a:pPr lvl="1"/>
            <a:r>
              <a:rPr lang="en-GB" sz="1200" dirty="0"/>
              <a:t>Predicts the instantaneous torque and air flow through the engine</a:t>
            </a:r>
          </a:p>
          <a:p>
            <a:pPr lvl="1"/>
            <a:r>
              <a:rPr lang="en-GB" sz="1200" dirty="0"/>
              <a:t>1D </a:t>
            </a:r>
            <a:r>
              <a:rPr lang="en-GB" sz="1200" dirty="0" err="1"/>
              <a:t>thermofluid</a:t>
            </a:r>
            <a:r>
              <a:rPr lang="en-GB" sz="1200" dirty="0"/>
              <a:t> components (valves, orifices, volumes) to model instantaneous quantities (pressure, temperature, mass flow rate, species) through intake, exhaust and combustion chamber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4B69DF-9BB4-4ABB-B3C5-4FD5468A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925" y="1923678"/>
            <a:ext cx="1762915" cy="154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1BEA8B-4069-4206-B3CD-5E4D0AAB2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159" y="2024007"/>
            <a:ext cx="1575169" cy="1425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E8978E-AEEB-4DBE-88A7-B6B9F3C7E9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346" y="3275704"/>
            <a:ext cx="2673307" cy="141059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60B03D-64A4-42C6-AC0E-AF2144C533EE}"/>
              </a:ext>
            </a:extLst>
          </p:cNvPr>
          <p:cNvCxnSpPr>
            <a:cxnSpLocks/>
          </p:cNvCxnSpPr>
          <p:nvPr/>
        </p:nvCxnSpPr>
        <p:spPr>
          <a:xfrm flipV="1">
            <a:off x="1132975" y="2716454"/>
            <a:ext cx="1565359" cy="190765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1822A5E-25BB-4074-8F02-74CD36F6FA16}"/>
              </a:ext>
            </a:extLst>
          </p:cNvPr>
          <p:cNvCxnSpPr>
            <a:cxnSpLocks/>
          </p:cNvCxnSpPr>
          <p:nvPr/>
        </p:nvCxnSpPr>
        <p:spPr>
          <a:xfrm flipV="1">
            <a:off x="1132976" y="2716454"/>
            <a:ext cx="1278784" cy="151148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C4BF7F-F6BD-46E1-8273-48EF40023AC6}"/>
              </a:ext>
            </a:extLst>
          </p:cNvPr>
          <p:cNvCxnSpPr>
            <a:cxnSpLocks/>
          </p:cNvCxnSpPr>
          <p:nvPr/>
        </p:nvCxnSpPr>
        <p:spPr>
          <a:xfrm flipV="1">
            <a:off x="1132977" y="2715766"/>
            <a:ext cx="990751" cy="1116251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5CE2106-DB49-4141-A3E1-30911AEFBA8B}"/>
              </a:ext>
            </a:extLst>
          </p:cNvPr>
          <p:cNvCxnSpPr/>
          <p:nvPr/>
        </p:nvCxnSpPr>
        <p:spPr>
          <a:xfrm flipV="1">
            <a:off x="1115616" y="2715766"/>
            <a:ext cx="648072" cy="720080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F81A65-C0A9-459A-8659-D08E57C664C4}"/>
              </a:ext>
            </a:extLst>
          </p:cNvPr>
          <p:cNvCxnSpPr/>
          <p:nvPr/>
        </p:nvCxnSpPr>
        <p:spPr>
          <a:xfrm flipH="1">
            <a:off x="412897" y="3435846"/>
            <a:ext cx="702719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EA1C302-72EA-43FD-B1F4-830E8F0F7E1A}"/>
              </a:ext>
            </a:extLst>
          </p:cNvPr>
          <p:cNvCxnSpPr>
            <a:cxnSpLocks/>
          </p:cNvCxnSpPr>
          <p:nvPr/>
        </p:nvCxnSpPr>
        <p:spPr>
          <a:xfrm flipH="1">
            <a:off x="412895" y="3832761"/>
            <a:ext cx="720083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1EE9B3-F9AF-4FDD-949F-017BCF949B78}"/>
              </a:ext>
            </a:extLst>
          </p:cNvPr>
          <p:cNvCxnSpPr/>
          <p:nvPr/>
        </p:nvCxnSpPr>
        <p:spPr>
          <a:xfrm flipH="1">
            <a:off x="430257" y="4224610"/>
            <a:ext cx="702719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997B5B-D1F7-4375-8B68-5CB21B87974B}"/>
              </a:ext>
            </a:extLst>
          </p:cNvPr>
          <p:cNvCxnSpPr/>
          <p:nvPr/>
        </p:nvCxnSpPr>
        <p:spPr>
          <a:xfrm flipH="1">
            <a:off x="430257" y="4618871"/>
            <a:ext cx="702719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FE44450-F534-42C8-ADC0-9D8A7D561C2B}"/>
              </a:ext>
            </a:extLst>
          </p:cNvPr>
          <p:cNvSpPr txBox="1"/>
          <p:nvPr/>
        </p:nvSpPr>
        <p:spPr>
          <a:xfrm>
            <a:off x="385928" y="3147814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Air filter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D0EA87-3B47-4054-8840-85A90430664F}"/>
              </a:ext>
            </a:extLst>
          </p:cNvPr>
          <p:cNvSpPr txBox="1"/>
          <p:nvPr/>
        </p:nvSpPr>
        <p:spPr>
          <a:xfrm>
            <a:off x="385929" y="3590895"/>
            <a:ext cx="683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Throttle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4FAD4F-5BAB-45F4-9D5F-471CD9945C57}"/>
              </a:ext>
            </a:extLst>
          </p:cNvPr>
          <p:cNvSpPr txBox="1"/>
          <p:nvPr/>
        </p:nvSpPr>
        <p:spPr>
          <a:xfrm>
            <a:off x="392070" y="3981832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Plenum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5CA063-131B-4B10-B98A-809B843B0161}"/>
              </a:ext>
            </a:extLst>
          </p:cNvPr>
          <p:cNvSpPr txBox="1"/>
          <p:nvPr/>
        </p:nvSpPr>
        <p:spPr>
          <a:xfrm>
            <a:off x="251520" y="4382983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Intake valves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CD7B416-5B88-438A-BA01-3BE36D021532}"/>
              </a:ext>
            </a:extLst>
          </p:cNvPr>
          <p:cNvCxnSpPr>
            <a:cxnSpLocks/>
          </p:cNvCxnSpPr>
          <p:nvPr/>
        </p:nvCxnSpPr>
        <p:spPr>
          <a:xfrm flipV="1">
            <a:off x="1691680" y="2693639"/>
            <a:ext cx="80688" cy="9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6CDB0AC-E9BA-4DB1-8A3F-657CCAEE130A}"/>
              </a:ext>
            </a:extLst>
          </p:cNvPr>
          <p:cNvCxnSpPr>
            <a:cxnSpLocks/>
          </p:cNvCxnSpPr>
          <p:nvPr/>
        </p:nvCxnSpPr>
        <p:spPr>
          <a:xfrm flipV="1">
            <a:off x="2043040" y="2715766"/>
            <a:ext cx="80688" cy="9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F12F7E4-A39A-4D11-B697-54D7C6EE3B30}"/>
              </a:ext>
            </a:extLst>
          </p:cNvPr>
          <p:cNvCxnSpPr>
            <a:cxnSpLocks/>
          </p:cNvCxnSpPr>
          <p:nvPr/>
        </p:nvCxnSpPr>
        <p:spPr>
          <a:xfrm flipV="1">
            <a:off x="2331072" y="2715766"/>
            <a:ext cx="80688" cy="9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A4C0443-1E55-49F5-B3F5-0B791647023F}"/>
              </a:ext>
            </a:extLst>
          </p:cNvPr>
          <p:cNvCxnSpPr>
            <a:cxnSpLocks/>
          </p:cNvCxnSpPr>
          <p:nvPr/>
        </p:nvCxnSpPr>
        <p:spPr>
          <a:xfrm flipV="1">
            <a:off x="2619104" y="2715766"/>
            <a:ext cx="80688" cy="9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AD60C26-2F5B-4053-BCD7-88E24717FDAB}"/>
              </a:ext>
            </a:extLst>
          </p:cNvPr>
          <p:cNvCxnSpPr>
            <a:cxnSpLocks/>
          </p:cNvCxnSpPr>
          <p:nvPr/>
        </p:nvCxnSpPr>
        <p:spPr>
          <a:xfrm flipH="1" flipV="1">
            <a:off x="6416515" y="2939918"/>
            <a:ext cx="1620876" cy="1298188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A3EF4D-EB47-4B9B-81EC-C84D54EBB7B2}"/>
              </a:ext>
            </a:extLst>
          </p:cNvPr>
          <p:cNvCxnSpPr>
            <a:cxnSpLocks/>
          </p:cNvCxnSpPr>
          <p:nvPr/>
        </p:nvCxnSpPr>
        <p:spPr>
          <a:xfrm flipH="1" flipV="1">
            <a:off x="6569445" y="2361186"/>
            <a:ext cx="1394069" cy="107285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761DEE-692C-4A1F-9B45-0FA008C05FE8}"/>
              </a:ext>
            </a:extLst>
          </p:cNvPr>
          <p:cNvCxnSpPr>
            <a:cxnSpLocks/>
          </p:cNvCxnSpPr>
          <p:nvPr/>
        </p:nvCxnSpPr>
        <p:spPr>
          <a:xfrm flipH="1" flipV="1">
            <a:off x="7153658" y="3171288"/>
            <a:ext cx="853635" cy="660729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EE4F8C-5785-4386-9CA3-B2F968CB1470}"/>
              </a:ext>
            </a:extLst>
          </p:cNvPr>
          <p:cNvCxnSpPr>
            <a:cxnSpLocks/>
          </p:cNvCxnSpPr>
          <p:nvPr/>
        </p:nvCxnSpPr>
        <p:spPr>
          <a:xfrm flipH="1" flipV="1">
            <a:off x="6512675" y="2324668"/>
            <a:ext cx="95294" cy="63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F434E65-DF1E-4828-829B-BF9B9E43A6A5}"/>
              </a:ext>
            </a:extLst>
          </p:cNvPr>
          <p:cNvCxnSpPr>
            <a:cxnSpLocks/>
          </p:cNvCxnSpPr>
          <p:nvPr/>
        </p:nvCxnSpPr>
        <p:spPr>
          <a:xfrm flipH="1" flipV="1">
            <a:off x="6401538" y="2923089"/>
            <a:ext cx="105778" cy="80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64D1B6D-AD87-4F13-97F4-4831D2750C81}"/>
              </a:ext>
            </a:extLst>
          </p:cNvPr>
          <p:cNvCxnSpPr>
            <a:cxnSpLocks/>
          </p:cNvCxnSpPr>
          <p:nvPr/>
        </p:nvCxnSpPr>
        <p:spPr>
          <a:xfrm flipH="1" flipV="1">
            <a:off x="7092280" y="3128404"/>
            <a:ext cx="61378" cy="4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B8551B-79DA-4A39-9B33-35D99F13CB59}"/>
              </a:ext>
            </a:extLst>
          </p:cNvPr>
          <p:cNvCxnSpPr>
            <a:cxnSpLocks/>
          </p:cNvCxnSpPr>
          <p:nvPr/>
        </p:nvCxnSpPr>
        <p:spPr>
          <a:xfrm flipH="1" flipV="1">
            <a:off x="4886104" y="4534405"/>
            <a:ext cx="864096" cy="370333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E6AA3C2-0396-47E1-83F8-A7C165FEA5CC}"/>
              </a:ext>
            </a:extLst>
          </p:cNvPr>
          <p:cNvCxnSpPr>
            <a:cxnSpLocks/>
          </p:cNvCxnSpPr>
          <p:nvPr/>
        </p:nvCxnSpPr>
        <p:spPr>
          <a:xfrm flipH="1" flipV="1">
            <a:off x="5148065" y="3902897"/>
            <a:ext cx="920465" cy="40950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08275DA-5B01-4034-9F0F-93F678FEEE17}"/>
              </a:ext>
            </a:extLst>
          </p:cNvPr>
          <p:cNvCxnSpPr>
            <a:cxnSpLocks/>
          </p:cNvCxnSpPr>
          <p:nvPr/>
        </p:nvCxnSpPr>
        <p:spPr>
          <a:xfrm flipH="1">
            <a:off x="5760270" y="4903400"/>
            <a:ext cx="1471522" cy="9366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97B5FE3-2A8A-4B68-B68C-86BDE7856E07}"/>
              </a:ext>
            </a:extLst>
          </p:cNvPr>
          <p:cNvCxnSpPr>
            <a:cxnSpLocks/>
          </p:cNvCxnSpPr>
          <p:nvPr/>
        </p:nvCxnSpPr>
        <p:spPr>
          <a:xfrm flipH="1" flipV="1">
            <a:off x="6066810" y="4330485"/>
            <a:ext cx="1086848" cy="10162"/>
          </a:xfrm>
          <a:prstGeom prst="straightConnector1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4144EC9-4242-4E57-BE48-3B5620460E1F}"/>
              </a:ext>
            </a:extLst>
          </p:cNvPr>
          <p:cNvCxnSpPr>
            <a:cxnSpLocks/>
          </p:cNvCxnSpPr>
          <p:nvPr/>
        </p:nvCxnSpPr>
        <p:spPr>
          <a:xfrm flipH="1" flipV="1">
            <a:off x="4860032" y="4515967"/>
            <a:ext cx="144016" cy="72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4774894-6520-4467-B1BC-E14B61200081}"/>
              </a:ext>
            </a:extLst>
          </p:cNvPr>
          <p:cNvCxnSpPr>
            <a:cxnSpLocks/>
          </p:cNvCxnSpPr>
          <p:nvPr/>
        </p:nvCxnSpPr>
        <p:spPr>
          <a:xfrm flipH="1" flipV="1">
            <a:off x="5076056" y="3867895"/>
            <a:ext cx="144016" cy="72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D66F3D0B-106A-495E-BBB8-9A2311C34FA5}"/>
              </a:ext>
            </a:extLst>
          </p:cNvPr>
          <p:cNvSpPr txBox="1"/>
          <p:nvPr/>
        </p:nvSpPr>
        <p:spPr>
          <a:xfrm>
            <a:off x="6263589" y="4090115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Injector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EB6793F-9861-40EE-9983-9D8C4922326E}"/>
              </a:ext>
            </a:extLst>
          </p:cNvPr>
          <p:cNvSpPr txBox="1"/>
          <p:nvPr/>
        </p:nvSpPr>
        <p:spPr>
          <a:xfrm>
            <a:off x="5815069" y="4636081"/>
            <a:ext cx="1508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Combustion chamber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4CF011B-4EBB-4234-BD08-8CB38EA8AD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3906" y="2336886"/>
            <a:ext cx="1242150" cy="73892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09183D2-E1C5-4CD0-BB65-97605BBBA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0" y="2308514"/>
            <a:ext cx="1213918" cy="75297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8F6F4B9-BA07-428A-9CD7-708E41A58B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9562" y="2276923"/>
            <a:ext cx="1195135" cy="79627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9C0F4E0-F7EA-457E-BF49-C273783BCB1B}"/>
              </a:ext>
            </a:extLst>
          </p:cNvPr>
          <p:cNvCxnSpPr>
            <a:cxnSpLocks/>
          </p:cNvCxnSpPr>
          <p:nvPr/>
        </p:nvCxnSpPr>
        <p:spPr>
          <a:xfrm>
            <a:off x="7969579" y="3452839"/>
            <a:ext cx="1065118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93EFF8D-3B84-46EC-98BD-63AE5308A279}"/>
              </a:ext>
            </a:extLst>
          </p:cNvPr>
          <p:cNvCxnSpPr>
            <a:cxnSpLocks/>
          </p:cNvCxnSpPr>
          <p:nvPr/>
        </p:nvCxnSpPr>
        <p:spPr>
          <a:xfrm>
            <a:off x="8007293" y="3832017"/>
            <a:ext cx="1065118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BF59D7E-5A40-46B3-AC9F-50365165196C}"/>
              </a:ext>
            </a:extLst>
          </p:cNvPr>
          <p:cNvCxnSpPr>
            <a:cxnSpLocks/>
          </p:cNvCxnSpPr>
          <p:nvPr/>
        </p:nvCxnSpPr>
        <p:spPr>
          <a:xfrm>
            <a:off x="8037391" y="4238106"/>
            <a:ext cx="1065118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F5B3FAE-7241-438A-BA08-207106CA8F95}"/>
              </a:ext>
            </a:extLst>
          </p:cNvPr>
          <p:cNvSpPr txBox="1"/>
          <p:nvPr/>
        </p:nvSpPr>
        <p:spPr>
          <a:xfrm>
            <a:off x="7870373" y="3225135"/>
            <a:ext cx="1345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Secondary exhaust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E14FE91-C07A-4A25-B9A5-9EF4C39C992A}"/>
              </a:ext>
            </a:extLst>
          </p:cNvPr>
          <p:cNvSpPr txBox="1"/>
          <p:nvPr/>
        </p:nvSpPr>
        <p:spPr>
          <a:xfrm>
            <a:off x="7884368" y="3590895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Primary exhaust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79C01C-1726-4658-8E4C-564AEFEB93AE}"/>
              </a:ext>
            </a:extLst>
          </p:cNvPr>
          <p:cNvSpPr txBox="1"/>
          <p:nvPr/>
        </p:nvSpPr>
        <p:spPr>
          <a:xfrm>
            <a:off x="7981399" y="3997543"/>
            <a:ext cx="1055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Exhaust valve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305904D-FD6C-4542-A4A6-D96F91CA20B0}"/>
              </a:ext>
            </a:extLst>
          </p:cNvPr>
          <p:cNvSpPr txBox="1"/>
          <p:nvPr/>
        </p:nvSpPr>
        <p:spPr>
          <a:xfrm>
            <a:off x="1734337" y="1745754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Intake system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4750FF-1047-47FF-B542-ECF3CA73CE26}"/>
              </a:ext>
            </a:extLst>
          </p:cNvPr>
          <p:cNvSpPr txBox="1"/>
          <p:nvPr/>
        </p:nvSpPr>
        <p:spPr>
          <a:xfrm>
            <a:off x="6162707" y="1788193"/>
            <a:ext cx="1148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Exhaust system</a:t>
            </a:r>
          </a:p>
        </p:txBody>
      </p:sp>
    </p:spTree>
    <p:extLst>
      <p:ext uri="{BB962C8B-B14F-4D97-AF65-F5344CB8AC3E}">
        <p14:creationId xmlns:p14="http://schemas.microsoft.com/office/powerpoint/2010/main" val="234367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Real-time using multiple 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Real-time simulation of CAREM</a:t>
            </a:r>
          </a:p>
          <a:p>
            <a:pPr lvl="1"/>
            <a:r>
              <a:rPr lang="en-GB" dirty="0"/>
              <a:t>To achieve accurate results from the combustion model time steps of less than 200 microseconds is required (50-100 is better) due to the fast pressure and temperature transients</a:t>
            </a:r>
          </a:p>
          <a:p>
            <a:pPr lvl="1"/>
            <a:r>
              <a:rPr lang="en-GB" dirty="0"/>
              <a:t>Most </a:t>
            </a:r>
            <a:r>
              <a:rPr lang="en-GB" dirty="0" err="1"/>
              <a:t>HiL</a:t>
            </a:r>
            <a:r>
              <a:rPr lang="en-GB" dirty="0"/>
              <a:t> systems now have multiple cores</a:t>
            </a:r>
          </a:p>
          <a:p>
            <a:r>
              <a:rPr lang="en-GB" dirty="0"/>
              <a:t>An engine model can be thought of as a number of tightly couple systems:</a:t>
            </a:r>
          </a:p>
          <a:p>
            <a:pPr lvl="1"/>
            <a:r>
              <a:rPr lang="en-GB" dirty="0"/>
              <a:t>Intake, exhaust, combustion and mechanics</a:t>
            </a:r>
          </a:p>
          <a:p>
            <a:r>
              <a:rPr lang="en-GB" dirty="0"/>
              <a:t>One approach is to split the model so that each part runs on its own core </a:t>
            </a:r>
          </a:p>
          <a:p>
            <a:endParaRPr lang="en-GB" dirty="0"/>
          </a:p>
          <a:p>
            <a:pPr lvl="1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62F105-049A-4D1D-A30F-E048D3430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78" y="3039927"/>
            <a:ext cx="2508179" cy="12817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B2B8AA-7FBC-4486-9A9C-89B6D3CC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3269763"/>
            <a:ext cx="859154" cy="7677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17AC5DE-8B10-43E6-B0AD-4C86921BE36E}"/>
              </a:ext>
            </a:extLst>
          </p:cNvPr>
          <p:cNvCxnSpPr>
            <a:cxnSpLocks/>
          </p:cNvCxnSpPr>
          <p:nvPr/>
        </p:nvCxnSpPr>
        <p:spPr>
          <a:xfrm flipH="1">
            <a:off x="3387057" y="3738814"/>
            <a:ext cx="60913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E95AF6-0559-4B35-9370-0670A6292DAA}"/>
              </a:ext>
            </a:extLst>
          </p:cNvPr>
          <p:cNvCxnSpPr>
            <a:cxnSpLocks/>
          </p:cNvCxnSpPr>
          <p:nvPr/>
        </p:nvCxnSpPr>
        <p:spPr>
          <a:xfrm flipH="1">
            <a:off x="4854949" y="3585272"/>
            <a:ext cx="72516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651B665-A0A1-424B-B92F-2A5646C06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781" y="3097975"/>
            <a:ext cx="2293667" cy="122243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0EB0E7-9EB7-4689-9E28-3E77DF81A50F}"/>
              </a:ext>
            </a:extLst>
          </p:cNvPr>
          <p:cNvCxnSpPr>
            <a:cxnSpLocks/>
          </p:cNvCxnSpPr>
          <p:nvPr/>
        </p:nvCxnSpPr>
        <p:spPr>
          <a:xfrm>
            <a:off x="7309299" y="3448974"/>
            <a:ext cx="71908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48CAC3-4D95-47A8-A568-611154D038DF}"/>
              </a:ext>
            </a:extLst>
          </p:cNvPr>
          <p:cNvCxnSpPr>
            <a:cxnSpLocks/>
          </p:cNvCxnSpPr>
          <p:nvPr/>
        </p:nvCxnSpPr>
        <p:spPr>
          <a:xfrm>
            <a:off x="7318400" y="3775105"/>
            <a:ext cx="637976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025529-7448-483A-914B-7EA65D168811}"/>
              </a:ext>
            </a:extLst>
          </p:cNvPr>
          <p:cNvCxnSpPr>
            <a:cxnSpLocks/>
          </p:cNvCxnSpPr>
          <p:nvPr/>
        </p:nvCxnSpPr>
        <p:spPr>
          <a:xfrm>
            <a:off x="7308304" y="4135145"/>
            <a:ext cx="57606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0B5934-809D-49C5-9993-2671A7FB3A52}"/>
              </a:ext>
            </a:extLst>
          </p:cNvPr>
          <p:cNvCxnSpPr>
            <a:cxnSpLocks/>
          </p:cNvCxnSpPr>
          <p:nvPr/>
        </p:nvCxnSpPr>
        <p:spPr>
          <a:xfrm>
            <a:off x="755576" y="3926264"/>
            <a:ext cx="432048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B2DCA2-7337-4FCB-8075-F46E0C77E938}"/>
              </a:ext>
            </a:extLst>
          </p:cNvPr>
          <p:cNvCxnSpPr>
            <a:cxnSpLocks/>
          </p:cNvCxnSpPr>
          <p:nvPr/>
        </p:nvCxnSpPr>
        <p:spPr>
          <a:xfrm>
            <a:off x="683568" y="3614417"/>
            <a:ext cx="499293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F2440CF-03B6-4A5E-AE14-E2A7B2722413}"/>
              </a:ext>
            </a:extLst>
          </p:cNvPr>
          <p:cNvCxnSpPr>
            <a:cxnSpLocks/>
          </p:cNvCxnSpPr>
          <p:nvPr/>
        </p:nvCxnSpPr>
        <p:spPr>
          <a:xfrm>
            <a:off x="611560" y="3335911"/>
            <a:ext cx="57606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F89ACF-2F14-48DD-BE69-2E36AF92B97C}"/>
              </a:ext>
            </a:extLst>
          </p:cNvPr>
          <p:cNvCxnSpPr>
            <a:cxnSpLocks/>
          </p:cNvCxnSpPr>
          <p:nvPr/>
        </p:nvCxnSpPr>
        <p:spPr>
          <a:xfrm flipV="1">
            <a:off x="758624" y="3927008"/>
            <a:ext cx="0" cy="43130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2CCB97-6BB0-4E3D-A9D6-1C00418BB23B}"/>
              </a:ext>
            </a:extLst>
          </p:cNvPr>
          <p:cNvCxnSpPr>
            <a:cxnSpLocks/>
          </p:cNvCxnSpPr>
          <p:nvPr/>
        </p:nvCxnSpPr>
        <p:spPr>
          <a:xfrm>
            <a:off x="755576" y="4358312"/>
            <a:ext cx="712879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976B20-D336-46DF-A0A0-CDCFE39B9516}"/>
              </a:ext>
            </a:extLst>
          </p:cNvPr>
          <p:cNvCxnSpPr>
            <a:cxnSpLocks/>
          </p:cNvCxnSpPr>
          <p:nvPr/>
        </p:nvCxnSpPr>
        <p:spPr>
          <a:xfrm flipV="1">
            <a:off x="7880992" y="4129129"/>
            <a:ext cx="0" cy="22918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002C46-EB46-4FA6-9201-17B68E6C329C}"/>
              </a:ext>
            </a:extLst>
          </p:cNvPr>
          <p:cNvCxnSpPr>
            <a:cxnSpLocks/>
          </p:cNvCxnSpPr>
          <p:nvPr/>
        </p:nvCxnSpPr>
        <p:spPr>
          <a:xfrm flipV="1">
            <a:off x="7953995" y="3775105"/>
            <a:ext cx="0" cy="65521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2119A9D-C3D0-4116-A5CB-E919D97ECE37}"/>
              </a:ext>
            </a:extLst>
          </p:cNvPr>
          <p:cNvCxnSpPr>
            <a:cxnSpLocks/>
          </p:cNvCxnSpPr>
          <p:nvPr/>
        </p:nvCxnSpPr>
        <p:spPr>
          <a:xfrm flipV="1">
            <a:off x="8028384" y="3448974"/>
            <a:ext cx="0" cy="105335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7DAA42F-812E-4CC5-8629-3CDEBBF4C505}"/>
              </a:ext>
            </a:extLst>
          </p:cNvPr>
          <p:cNvCxnSpPr>
            <a:cxnSpLocks/>
          </p:cNvCxnSpPr>
          <p:nvPr/>
        </p:nvCxnSpPr>
        <p:spPr>
          <a:xfrm flipV="1">
            <a:off x="683568" y="3614417"/>
            <a:ext cx="0" cy="81590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F9AC34B-2F92-4C7D-8680-A96DE0C99108}"/>
              </a:ext>
            </a:extLst>
          </p:cNvPr>
          <p:cNvCxnSpPr>
            <a:cxnSpLocks/>
          </p:cNvCxnSpPr>
          <p:nvPr/>
        </p:nvCxnSpPr>
        <p:spPr>
          <a:xfrm flipV="1">
            <a:off x="611560" y="3337500"/>
            <a:ext cx="0" cy="116482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8AFEF81-C917-4723-89C4-C18F92D02F87}"/>
              </a:ext>
            </a:extLst>
          </p:cNvPr>
          <p:cNvCxnSpPr>
            <a:cxnSpLocks/>
          </p:cNvCxnSpPr>
          <p:nvPr/>
        </p:nvCxnSpPr>
        <p:spPr>
          <a:xfrm>
            <a:off x="683568" y="4430320"/>
            <a:ext cx="727042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7A2E060-E46A-43B0-8060-ABF89CB1FFA5}"/>
              </a:ext>
            </a:extLst>
          </p:cNvPr>
          <p:cNvCxnSpPr>
            <a:cxnSpLocks/>
          </p:cNvCxnSpPr>
          <p:nvPr/>
        </p:nvCxnSpPr>
        <p:spPr>
          <a:xfrm>
            <a:off x="611560" y="4502328"/>
            <a:ext cx="741682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9C4F4EF-B2CE-4B88-A823-7E6CA2B4B83F}"/>
              </a:ext>
            </a:extLst>
          </p:cNvPr>
          <p:cNvCxnSpPr>
            <a:cxnSpLocks/>
          </p:cNvCxnSpPr>
          <p:nvPr/>
        </p:nvCxnSpPr>
        <p:spPr>
          <a:xfrm>
            <a:off x="2915816" y="3204706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6612D27-2693-490A-A3B3-FFCDEB8A984C}"/>
              </a:ext>
            </a:extLst>
          </p:cNvPr>
          <p:cNvCxnSpPr>
            <a:cxnSpLocks/>
          </p:cNvCxnSpPr>
          <p:nvPr/>
        </p:nvCxnSpPr>
        <p:spPr>
          <a:xfrm>
            <a:off x="2932483" y="3412112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DAC1A0E-82B9-48A9-9460-C99E9B7330C8}"/>
              </a:ext>
            </a:extLst>
          </p:cNvPr>
          <p:cNvCxnSpPr>
            <a:cxnSpLocks/>
          </p:cNvCxnSpPr>
          <p:nvPr/>
        </p:nvCxnSpPr>
        <p:spPr>
          <a:xfrm>
            <a:off x="2934864" y="3629611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A95BF14-B89B-4A1C-BD0F-B6B855C74A40}"/>
              </a:ext>
            </a:extLst>
          </p:cNvPr>
          <p:cNvCxnSpPr>
            <a:cxnSpLocks/>
          </p:cNvCxnSpPr>
          <p:nvPr/>
        </p:nvCxnSpPr>
        <p:spPr>
          <a:xfrm>
            <a:off x="2937245" y="3848016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BE25EB-B026-4919-87A3-AE00F06E8A2D}"/>
              </a:ext>
            </a:extLst>
          </p:cNvPr>
          <p:cNvCxnSpPr>
            <a:cxnSpLocks/>
          </p:cNvCxnSpPr>
          <p:nvPr/>
        </p:nvCxnSpPr>
        <p:spPr>
          <a:xfrm>
            <a:off x="2939626" y="4064040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5184D56-2CBC-4D63-8B99-7D791ADA5699}"/>
              </a:ext>
            </a:extLst>
          </p:cNvPr>
          <p:cNvCxnSpPr>
            <a:cxnSpLocks/>
          </p:cNvCxnSpPr>
          <p:nvPr/>
        </p:nvCxnSpPr>
        <p:spPr>
          <a:xfrm>
            <a:off x="2947347" y="4284826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07CBE8C-23BD-4F7A-BA10-5EBF89923490}"/>
              </a:ext>
            </a:extLst>
          </p:cNvPr>
          <p:cNvSpPr txBox="1"/>
          <p:nvPr/>
        </p:nvSpPr>
        <p:spPr>
          <a:xfrm>
            <a:off x="3468100" y="3560891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Core 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F2FF28-9CD3-47D2-8FCE-D7563DB048E5}"/>
              </a:ext>
            </a:extLst>
          </p:cNvPr>
          <p:cNvSpPr txBox="1"/>
          <p:nvPr/>
        </p:nvSpPr>
        <p:spPr>
          <a:xfrm>
            <a:off x="4911568" y="3384024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Core 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781171-509B-4D77-8E05-B678FCF36117}"/>
              </a:ext>
            </a:extLst>
          </p:cNvPr>
          <p:cNvSpPr txBox="1"/>
          <p:nvPr/>
        </p:nvSpPr>
        <p:spPr>
          <a:xfrm>
            <a:off x="1378216" y="2851159"/>
            <a:ext cx="1537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Intake and exhaust system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B47BBF-05E7-4175-BD03-CB539C74AB71}"/>
              </a:ext>
            </a:extLst>
          </p:cNvPr>
          <p:cNvSpPr txBox="1"/>
          <p:nvPr/>
        </p:nvSpPr>
        <p:spPr>
          <a:xfrm>
            <a:off x="6170415" y="2902857"/>
            <a:ext cx="841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Combustion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273CDDC-923F-436B-9E07-74565224EC09}"/>
              </a:ext>
            </a:extLst>
          </p:cNvPr>
          <p:cNvSpPr txBox="1"/>
          <p:nvPr/>
        </p:nvSpPr>
        <p:spPr>
          <a:xfrm>
            <a:off x="3991249" y="4485769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Feedback loops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FBAE02D-951A-487E-B1BD-CA89A5B61F58}"/>
              </a:ext>
            </a:extLst>
          </p:cNvPr>
          <p:cNvSpPr txBox="1"/>
          <p:nvPr/>
        </p:nvSpPr>
        <p:spPr>
          <a:xfrm>
            <a:off x="3778782" y="2990206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Multi-core processor</a:t>
            </a:r>
          </a:p>
        </p:txBody>
      </p:sp>
    </p:spTree>
    <p:extLst>
      <p:ext uri="{BB962C8B-B14F-4D97-AF65-F5344CB8AC3E}">
        <p14:creationId xmlns:p14="http://schemas.microsoft.com/office/powerpoint/2010/main" val="257453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this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Feedback loop</a:t>
            </a:r>
          </a:p>
          <a:p>
            <a:pPr lvl="1"/>
            <a:r>
              <a:rPr lang="en-GB" dirty="0"/>
              <a:t>The intake and exhaust systems running on core 1 and the combustion running on core 2 are highly interconnected, i.e. have feedback loops</a:t>
            </a:r>
          </a:p>
          <a:p>
            <a:pPr lvl="1"/>
            <a:r>
              <a:rPr lang="en-GB" dirty="0"/>
              <a:t>The outputs of intake and exhaust system model are fed into the combustion model whose own outputs are in turn fed back as inputs to the intake and exhaust systems</a:t>
            </a:r>
          </a:p>
          <a:p>
            <a:r>
              <a:rPr lang="en-GB" dirty="0"/>
              <a:t>This leads to delays in the feedback loop</a:t>
            </a:r>
          </a:p>
          <a:p>
            <a:pPr lvl="1"/>
            <a:r>
              <a:rPr lang="en-GB" dirty="0"/>
              <a:t>As these form part of a discontinuous and nonlinear system it can render real-time performance unattainable and/or inaccurate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2D0CE8-CB2A-4A1E-BB05-645E68D92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377" y="1167"/>
            <a:ext cx="758622" cy="7703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4379241-FBB9-41D5-9F7F-6A08B96A8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78" y="3039927"/>
            <a:ext cx="2508179" cy="12817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6BFAEB1-AB9F-442D-85CA-C15FD5B95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5936" y="3269763"/>
            <a:ext cx="859154" cy="767755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37B93D-F829-4B73-B4AB-BC47798F0D93}"/>
              </a:ext>
            </a:extLst>
          </p:cNvPr>
          <p:cNvCxnSpPr>
            <a:cxnSpLocks/>
          </p:cNvCxnSpPr>
          <p:nvPr/>
        </p:nvCxnSpPr>
        <p:spPr>
          <a:xfrm flipH="1">
            <a:off x="3387057" y="3738814"/>
            <a:ext cx="609138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0062FB8-E737-45DC-ACD3-227987207F5D}"/>
              </a:ext>
            </a:extLst>
          </p:cNvPr>
          <p:cNvCxnSpPr>
            <a:cxnSpLocks/>
          </p:cNvCxnSpPr>
          <p:nvPr/>
        </p:nvCxnSpPr>
        <p:spPr>
          <a:xfrm flipH="1">
            <a:off x="4854949" y="3585272"/>
            <a:ext cx="725163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B937ED88-AA1F-47C3-9C38-AF404C681C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781" y="3097975"/>
            <a:ext cx="2293667" cy="1222435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712AF7F-666B-4F16-979A-A5FC1332FF88}"/>
              </a:ext>
            </a:extLst>
          </p:cNvPr>
          <p:cNvCxnSpPr>
            <a:cxnSpLocks/>
          </p:cNvCxnSpPr>
          <p:nvPr/>
        </p:nvCxnSpPr>
        <p:spPr>
          <a:xfrm>
            <a:off x="7309299" y="3448974"/>
            <a:ext cx="719085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6D0C10-9DD8-4B1E-8436-2D9D97C52EF1}"/>
              </a:ext>
            </a:extLst>
          </p:cNvPr>
          <p:cNvCxnSpPr>
            <a:cxnSpLocks/>
          </p:cNvCxnSpPr>
          <p:nvPr/>
        </p:nvCxnSpPr>
        <p:spPr>
          <a:xfrm>
            <a:off x="7318400" y="3775105"/>
            <a:ext cx="637976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AA135D-F235-407E-8F2D-8F9E856DD636}"/>
              </a:ext>
            </a:extLst>
          </p:cNvPr>
          <p:cNvCxnSpPr>
            <a:cxnSpLocks/>
          </p:cNvCxnSpPr>
          <p:nvPr/>
        </p:nvCxnSpPr>
        <p:spPr>
          <a:xfrm>
            <a:off x="7308304" y="4135145"/>
            <a:ext cx="57606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B4A59DD-3571-4DB2-9F9F-975E8297B1C6}"/>
              </a:ext>
            </a:extLst>
          </p:cNvPr>
          <p:cNvCxnSpPr>
            <a:cxnSpLocks/>
          </p:cNvCxnSpPr>
          <p:nvPr/>
        </p:nvCxnSpPr>
        <p:spPr>
          <a:xfrm>
            <a:off x="755576" y="3926264"/>
            <a:ext cx="432048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DFC98F8-5ED2-40F2-A8CE-1C71454DD7C4}"/>
              </a:ext>
            </a:extLst>
          </p:cNvPr>
          <p:cNvCxnSpPr>
            <a:cxnSpLocks/>
          </p:cNvCxnSpPr>
          <p:nvPr/>
        </p:nvCxnSpPr>
        <p:spPr>
          <a:xfrm>
            <a:off x="683568" y="3614417"/>
            <a:ext cx="499293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93BE19D-D725-485B-8792-606821263130}"/>
              </a:ext>
            </a:extLst>
          </p:cNvPr>
          <p:cNvCxnSpPr>
            <a:cxnSpLocks/>
          </p:cNvCxnSpPr>
          <p:nvPr/>
        </p:nvCxnSpPr>
        <p:spPr>
          <a:xfrm>
            <a:off x="611560" y="3335911"/>
            <a:ext cx="57606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4A311CF-B83E-4CFE-B473-92FC445A8FB7}"/>
              </a:ext>
            </a:extLst>
          </p:cNvPr>
          <p:cNvCxnSpPr>
            <a:cxnSpLocks/>
          </p:cNvCxnSpPr>
          <p:nvPr/>
        </p:nvCxnSpPr>
        <p:spPr>
          <a:xfrm flipV="1">
            <a:off x="758624" y="3927008"/>
            <a:ext cx="0" cy="43130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BA603F3-E439-4EBD-B8BC-71D686988835}"/>
              </a:ext>
            </a:extLst>
          </p:cNvPr>
          <p:cNvCxnSpPr>
            <a:cxnSpLocks/>
          </p:cNvCxnSpPr>
          <p:nvPr/>
        </p:nvCxnSpPr>
        <p:spPr>
          <a:xfrm>
            <a:off x="755576" y="4358312"/>
            <a:ext cx="7128792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6288022-295B-42C5-BD59-7EF18D9E39BE}"/>
              </a:ext>
            </a:extLst>
          </p:cNvPr>
          <p:cNvCxnSpPr>
            <a:cxnSpLocks/>
          </p:cNvCxnSpPr>
          <p:nvPr/>
        </p:nvCxnSpPr>
        <p:spPr>
          <a:xfrm flipV="1">
            <a:off x="7880992" y="4129129"/>
            <a:ext cx="0" cy="22918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4DF931E-2E9A-45AA-906D-DB6B3B7A73A5}"/>
              </a:ext>
            </a:extLst>
          </p:cNvPr>
          <p:cNvCxnSpPr>
            <a:cxnSpLocks/>
          </p:cNvCxnSpPr>
          <p:nvPr/>
        </p:nvCxnSpPr>
        <p:spPr>
          <a:xfrm flipV="1">
            <a:off x="7953995" y="3775105"/>
            <a:ext cx="0" cy="655215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79CB188-BCB3-47F4-BE67-DF91E291FF1C}"/>
              </a:ext>
            </a:extLst>
          </p:cNvPr>
          <p:cNvCxnSpPr>
            <a:cxnSpLocks/>
          </p:cNvCxnSpPr>
          <p:nvPr/>
        </p:nvCxnSpPr>
        <p:spPr>
          <a:xfrm flipV="1">
            <a:off x="8028384" y="3448974"/>
            <a:ext cx="0" cy="1053354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6BB2F0-C409-4507-8AE2-35B236D4C8E9}"/>
              </a:ext>
            </a:extLst>
          </p:cNvPr>
          <p:cNvCxnSpPr>
            <a:cxnSpLocks/>
          </p:cNvCxnSpPr>
          <p:nvPr/>
        </p:nvCxnSpPr>
        <p:spPr>
          <a:xfrm flipV="1">
            <a:off x="683568" y="3614417"/>
            <a:ext cx="0" cy="815903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72BC7A0-E11F-4ECE-9C86-7607B0CC4736}"/>
              </a:ext>
            </a:extLst>
          </p:cNvPr>
          <p:cNvCxnSpPr>
            <a:cxnSpLocks/>
          </p:cNvCxnSpPr>
          <p:nvPr/>
        </p:nvCxnSpPr>
        <p:spPr>
          <a:xfrm flipV="1">
            <a:off x="611560" y="3337500"/>
            <a:ext cx="0" cy="116482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0D0EB8F-11C6-496D-80F5-15F9ADF8B9EF}"/>
              </a:ext>
            </a:extLst>
          </p:cNvPr>
          <p:cNvCxnSpPr>
            <a:cxnSpLocks/>
          </p:cNvCxnSpPr>
          <p:nvPr/>
        </p:nvCxnSpPr>
        <p:spPr>
          <a:xfrm>
            <a:off x="683568" y="4430320"/>
            <a:ext cx="7270427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5DB8DFB-D7B8-473D-865B-8B26008B068B}"/>
              </a:ext>
            </a:extLst>
          </p:cNvPr>
          <p:cNvCxnSpPr>
            <a:cxnSpLocks/>
          </p:cNvCxnSpPr>
          <p:nvPr/>
        </p:nvCxnSpPr>
        <p:spPr>
          <a:xfrm>
            <a:off x="611560" y="4502328"/>
            <a:ext cx="7416824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D32A410-90BE-4BB6-A72A-3E07B646B73E}"/>
              </a:ext>
            </a:extLst>
          </p:cNvPr>
          <p:cNvCxnSpPr>
            <a:cxnSpLocks/>
          </p:cNvCxnSpPr>
          <p:nvPr/>
        </p:nvCxnSpPr>
        <p:spPr>
          <a:xfrm>
            <a:off x="2915816" y="3204706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C0B0358-4A2A-465D-8846-87CEBC0C28FD}"/>
              </a:ext>
            </a:extLst>
          </p:cNvPr>
          <p:cNvCxnSpPr>
            <a:cxnSpLocks/>
          </p:cNvCxnSpPr>
          <p:nvPr/>
        </p:nvCxnSpPr>
        <p:spPr>
          <a:xfrm>
            <a:off x="2932483" y="3412112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9AA79B3-A409-4415-B910-8177C8A3039D}"/>
              </a:ext>
            </a:extLst>
          </p:cNvPr>
          <p:cNvCxnSpPr>
            <a:cxnSpLocks/>
          </p:cNvCxnSpPr>
          <p:nvPr/>
        </p:nvCxnSpPr>
        <p:spPr>
          <a:xfrm>
            <a:off x="2934864" y="3629611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AC73AE6-958A-49B9-A8D1-3A0FD54E7C05}"/>
              </a:ext>
            </a:extLst>
          </p:cNvPr>
          <p:cNvCxnSpPr>
            <a:cxnSpLocks/>
          </p:cNvCxnSpPr>
          <p:nvPr/>
        </p:nvCxnSpPr>
        <p:spPr>
          <a:xfrm>
            <a:off x="2937245" y="3848016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7072FCD-EBD3-4CD2-AB59-343C30EC6867}"/>
              </a:ext>
            </a:extLst>
          </p:cNvPr>
          <p:cNvCxnSpPr>
            <a:cxnSpLocks/>
          </p:cNvCxnSpPr>
          <p:nvPr/>
        </p:nvCxnSpPr>
        <p:spPr>
          <a:xfrm>
            <a:off x="2939626" y="4064040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DA4D99B-62CB-47CA-A953-271150A8CB26}"/>
              </a:ext>
            </a:extLst>
          </p:cNvPr>
          <p:cNvCxnSpPr>
            <a:cxnSpLocks/>
          </p:cNvCxnSpPr>
          <p:nvPr/>
        </p:nvCxnSpPr>
        <p:spPr>
          <a:xfrm>
            <a:off x="2947347" y="4284826"/>
            <a:ext cx="2880320" cy="1478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B5E6A19-3027-40B1-ABD2-7CD9BC416568}"/>
              </a:ext>
            </a:extLst>
          </p:cNvPr>
          <p:cNvSpPr txBox="1"/>
          <p:nvPr/>
        </p:nvSpPr>
        <p:spPr>
          <a:xfrm>
            <a:off x="3468100" y="3560891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Core 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726E9B7-17B4-4249-89AB-3225B311DFF2}"/>
              </a:ext>
            </a:extLst>
          </p:cNvPr>
          <p:cNvSpPr txBox="1"/>
          <p:nvPr/>
        </p:nvSpPr>
        <p:spPr>
          <a:xfrm>
            <a:off x="4911568" y="3384024"/>
            <a:ext cx="5309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Core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3E9A6F-966D-443B-9237-64B27CDACB39}"/>
              </a:ext>
            </a:extLst>
          </p:cNvPr>
          <p:cNvSpPr txBox="1"/>
          <p:nvPr/>
        </p:nvSpPr>
        <p:spPr>
          <a:xfrm>
            <a:off x="6170415" y="2902857"/>
            <a:ext cx="8418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Combustion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7735505-1AE0-4C65-BFE1-50DC3914A69C}"/>
              </a:ext>
            </a:extLst>
          </p:cNvPr>
          <p:cNvSpPr txBox="1"/>
          <p:nvPr/>
        </p:nvSpPr>
        <p:spPr>
          <a:xfrm>
            <a:off x="3991249" y="4485769"/>
            <a:ext cx="9877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Feedback loops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D42DFD0-70EE-4C10-9F2C-F97F2FE30729}"/>
              </a:ext>
            </a:extLst>
          </p:cNvPr>
          <p:cNvSpPr txBox="1"/>
          <p:nvPr/>
        </p:nvSpPr>
        <p:spPr>
          <a:xfrm>
            <a:off x="3778782" y="2990206"/>
            <a:ext cx="12602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rgbClr val="FF0000"/>
                </a:solidFill>
              </a:rPr>
              <a:t>Multi-core processor</a:t>
            </a:r>
          </a:p>
        </p:txBody>
      </p:sp>
    </p:spTree>
    <p:extLst>
      <p:ext uri="{BB962C8B-B14F-4D97-AF65-F5344CB8AC3E}">
        <p14:creationId xmlns:p14="http://schemas.microsoft.com/office/powerpoint/2010/main" val="321489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EB6A7-5033-49DA-A3A8-23F1A2B3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potential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B573-BA29-4C04-A8E4-EBDF01E6F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00" y="971550"/>
            <a:ext cx="4302000" cy="3714750"/>
          </a:xfrm>
        </p:spPr>
        <p:txBody>
          <a:bodyPr/>
          <a:lstStyle/>
          <a:p>
            <a:r>
              <a:rPr lang="en-GB" dirty="0"/>
              <a:t>Replace the intake and exhaust system models with tables</a:t>
            </a:r>
          </a:p>
          <a:p>
            <a:pPr lvl="1"/>
            <a:r>
              <a:rPr lang="en-GB" dirty="0"/>
              <a:t>Intake and exhaust systems are calibrated off-line for each operating point</a:t>
            </a:r>
          </a:p>
          <a:p>
            <a:pPr lvl="1"/>
            <a:r>
              <a:rPr lang="en-GB" dirty="0"/>
              <a:t>The calibrated model is then used to replace fluid based intake and exhaust systems. </a:t>
            </a:r>
          </a:p>
          <a:p>
            <a:r>
              <a:rPr lang="en-GB" dirty="0"/>
              <a:t>However, the fixed boundary conditions and interpolation between calibration points in the tables reduce the accuracy of the resulting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A6E37-D2E0-4245-9FE8-A5448B83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131590"/>
            <a:ext cx="3883451" cy="2183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39681-4B30-4B63-AC4E-195522A4D43F}"/>
              </a:ext>
            </a:extLst>
          </p:cNvPr>
          <p:cNvSpPr txBox="1"/>
          <p:nvPr/>
        </p:nvSpPr>
        <p:spPr>
          <a:xfrm>
            <a:off x="7280080" y="3384781"/>
            <a:ext cx="699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</a:rPr>
              <a:t>Core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0B0BA-5BC9-4AC7-A8C0-95585CD1D642}"/>
              </a:ext>
            </a:extLst>
          </p:cNvPr>
          <p:cNvSpPr/>
          <p:nvPr/>
        </p:nvSpPr>
        <p:spPr>
          <a:xfrm>
            <a:off x="6300192" y="1105483"/>
            <a:ext cx="2515299" cy="226092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3BC38-CDDB-4E62-A735-3CB4B4FBB578}"/>
              </a:ext>
            </a:extLst>
          </p:cNvPr>
          <p:cNvSpPr/>
          <p:nvPr/>
        </p:nvSpPr>
        <p:spPr>
          <a:xfrm>
            <a:off x="4838138" y="1105482"/>
            <a:ext cx="1390046" cy="2260926"/>
          </a:xfrm>
          <a:prstGeom prst="rect">
            <a:avLst/>
          </a:prstGeom>
          <a:noFill/>
          <a:ln w="95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A9F38-18D1-4AF2-9501-E6197D7C2F35}"/>
              </a:ext>
            </a:extLst>
          </p:cNvPr>
          <p:cNvSpPr txBox="1"/>
          <p:nvPr/>
        </p:nvSpPr>
        <p:spPr>
          <a:xfrm>
            <a:off x="5219396" y="3394485"/>
            <a:ext cx="699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0070C0"/>
                </a:solidFill>
              </a:rPr>
              <a:t>Core 1</a:t>
            </a:r>
          </a:p>
        </p:txBody>
      </p:sp>
    </p:spTree>
    <p:extLst>
      <p:ext uri="{BB962C8B-B14F-4D97-AF65-F5344CB8AC3E}">
        <p14:creationId xmlns:p14="http://schemas.microsoft.com/office/powerpoint/2010/main" val="398847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EB6A7-5033-49DA-A3A8-23F1A2B3B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Refining this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1B573-BA29-4C04-A8E4-EBDF01E6F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000" y="971550"/>
            <a:ext cx="4496130" cy="3714750"/>
          </a:xfrm>
        </p:spPr>
        <p:txBody>
          <a:bodyPr/>
          <a:lstStyle/>
          <a:p>
            <a:r>
              <a:rPr lang="en-GB" dirty="0"/>
              <a:t>Fluid dynamics of the intake and exhaust is much slower than the combustion dynamics</a:t>
            </a:r>
          </a:p>
          <a:p>
            <a:r>
              <a:rPr lang="en-GB" dirty="0"/>
              <a:t>Introduce a mean value model into the combustion part of the model</a:t>
            </a:r>
          </a:p>
          <a:p>
            <a:r>
              <a:rPr lang="en-GB" dirty="0"/>
              <a:t>What is a mean value model ?</a:t>
            </a:r>
          </a:p>
          <a:p>
            <a:pPr lvl="1"/>
            <a:r>
              <a:rPr lang="en-GB" dirty="0"/>
              <a:t>Cycle averaged continuous model</a:t>
            </a:r>
          </a:p>
          <a:p>
            <a:pPr lvl="1"/>
            <a:r>
              <a:rPr lang="en-GB" dirty="0"/>
              <a:t>neglects the reciprocating behaviour of the engine </a:t>
            </a:r>
          </a:p>
          <a:p>
            <a:pPr lvl="1"/>
            <a:r>
              <a:rPr lang="en-GB" dirty="0"/>
              <a:t>based on reduced mass and energy balance equations</a:t>
            </a:r>
          </a:p>
          <a:p>
            <a:pPr lvl="1"/>
            <a:r>
              <a:rPr lang="en-GB" dirty="0"/>
              <a:t>Physical model that runs faster than CAREM, which makes it suitable for real-time applications</a:t>
            </a:r>
          </a:p>
          <a:p>
            <a:r>
              <a:rPr lang="en-GB" dirty="0"/>
              <a:t>Mean value model now calculates change in pressure based on mass and energy balance</a:t>
            </a:r>
          </a:p>
          <a:p>
            <a:pPr lvl="1"/>
            <a:r>
              <a:rPr lang="en-GB" dirty="0"/>
              <a:t>Inputs are mass flow rate through throttle and volumetric efficiency from calibration tables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A6E37-D2E0-4245-9FE8-A5448B830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131590"/>
            <a:ext cx="3883451" cy="2183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B39681-4B30-4B63-AC4E-195522A4D43F}"/>
              </a:ext>
            </a:extLst>
          </p:cNvPr>
          <p:cNvSpPr txBox="1"/>
          <p:nvPr/>
        </p:nvSpPr>
        <p:spPr>
          <a:xfrm>
            <a:off x="7280080" y="3384781"/>
            <a:ext cx="699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</a:rPr>
              <a:t>Core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79D1A0-7902-435A-91B3-7181B651CA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32040" y="1157151"/>
            <a:ext cx="3883451" cy="21320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F10B0BA-5BC9-4AC7-A8C0-95585CD1D642}"/>
              </a:ext>
            </a:extLst>
          </p:cNvPr>
          <p:cNvSpPr/>
          <p:nvPr/>
        </p:nvSpPr>
        <p:spPr>
          <a:xfrm>
            <a:off x="6300192" y="1105483"/>
            <a:ext cx="2515299" cy="226092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33BC38-CDDB-4E62-A735-3CB4B4FBB578}"/>
              </a:ext>
            </a:extLst>
          </p:cNvPr>
          <p:cNvSpPr/>
          <p:nvPr/>
        </p:nvSpPr>
        <p:spPr>
          <a:xfrm>
            <a:off x="4838138" y="1105482"/>
            <a:ext cx="1390046" cy="2260926"/>
          </a:xfrm>
          <a:prstGeom prst="rect">
            <a:avLst/>
          </a:prstGeom>
          <a:noFill/>
          <a:ln w="952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0A9F38-18D1-4AF2-9501-E6197D7C2F35}"/>
              </a:ext>
            </a:extLst>
          </p:cNvPr>
          <p:cNvSpPr txBox="1"/>
          <p:nvPr/>
        </p:nvSpPr>
        <p:spPr>
          <a:xfrm>
            <a:off x="5219396" y="3394485"/>
            <a:ext cx="6995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rgbClr val="0070C0"/>
                </a:solidFill>
              </a:rPr>
              <a:t>Core 1</a:t>
            </a:r>
          </a:p>
        </p:txBody>
      </p:sp>
    </p:spTree>
    <p:extLst>
      <p:ext uri="{BB962C8B-B14F-4D97-AF65-F5344CB8AC3E}">
        <p14:creationId xmlns:p14="http://schemas.microsoft.com/office/powerpoint/2010/main" val="103314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 advClick="0" advTm="15000">
        <p:cov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werpoint Template">
  <a:themeElements>
    <a:clrScheme name="Custom 1">
      <a:dk1>
        <a:srgbClr val="B53392"/>
      </a:dk1>
      <a:lt1>
        <a:srgbClr val="FFFFFF"/>
      </a:lt1>
      <a:dk2>
        <a:srgbClr val="6970AC"/>
      </a:dk2>
      <a:lt2>
        <a:srgbClr val="808080"/>
      </a:lt2>
      <a:accent1>
        <a:srgbClr val="393C8A"/>
      </a:accent1>
      <a:accent2>
        <a:srgbClr val="000000"/>
      </a:accent2>
      <a:accent3>
        <a:srgbClr val="FF0000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1" id="{AACDD678-022B-4DAB-A8DA-BDCCE087EF68}" vid="{80DDCE15-96ED-4ADD-B9FC-3A0BD866B72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0</TotalTime>
  <Words>1401</Words>
  <Application>Microsoft Office PowerPoint</Application>
  <PresentationFormat>On-screen Show (16:9)</PresentationFormat>
  <Paragraphs>170</Paragraphs>
  <Slides>17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Cambria Math</vt:lpstr>
      <vt:lpstr>Times New Roman</vt:lpstr>
      <vt:lpstr>Powerpoint Template</vt:lpstr>
      <vt:lpstr>Hybridisation and splitting of a crank angle resolved internal combustion engine using a mean value intake for real-time performance</vt:lpstr>
      <vt:lpstr>Agenda</vt:lpstr>
      <vt:lpstr>Who are Claytex?</vt:lpstr>
      <vt:lpstr>For Engines</vt:lpstr>
      <vt:lpstr>Crank angle resolved engine Model (CAREM)</vt:lpstr>
      <vt:lpstr>Real-time using multiple cores</vt:lpstr>
      <vt:lpstr>Problems with this approach</vt:lpstr>
      <vt:lpstr>A potential solution</vt:lpstr>
      <vt:lpstr>Refining this approach</vt:lpstr>
      <vt:lpstr>Performance evaluation</vt:lpstr>
      <vt:lpstr>AFR dependent MVEM</vt:lpstr>
      <vt:lpstr>Cylinder pressure profile from MVEM intake with  CAREM combustion</vt:lpstr>
      <vt:lpstr>Allocating on hardware</vt:lpstr>
      <vt:lpstr>Real-time performance of MVEM intake with CAREM combustion on hardware </vt:lpstr>
      <vt:lpstr>Calibration of MVEM using control design</vt:lpstr>
      <vt:lpstr>Automated calibration for MVEM</vt:lpstr>
      <vt:lpstr>Summary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Development and Testing of Autonomous Vehicles</dc:title>
  <dc:creator/>
  <cp:lastModifiedBy/>
  <cp:revision>1</cp:revision>
  <dcterms:created xsi:type="dcterms:W3CDTF">2018-01-20T14:05:35Z</dcterms:created>
  <dcterms:modified xsi:type="dcterms:W3CDTF">2018-10-10T11:37:25Z</dcterms:modified>
</cp:coreProperties>
</file>